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307" r:id="rId4"/>
    <p:sldId id="308" r:id="rId5"/>
    <p:sldId id="309" r:id="rId6"/>
    <p:sldId id="259" r:id="rId7"/>
    <p:sldId id="284" r:id="rId8"/>
    <p:sldId id="285" r:id="rId9"/>
    <p:sldId id="260" r:id="rId10"/>
    <p:sldId id="286" r:id="rId11"/>
    <p:sldId id="275" r:id="rId12"/>
    <p:sldId id="277" r:id="rId13"/>
    <p:sldId id="274" r:id="rId14"/>
    <p:sldId id="296" r:id="rId15"/>
    <p:sldId id="298" r:id="rId16"/>
    <p:sldId id="297" r:id="rId17"/>
    <p:sldId id="292" r:id="rId18"/>
    <p:sldId id="317" r:id="rId19"/>
    <p:sldId id="318" r:id="rId20"/>
    <p:sldId id="319" r:id="rId21"/>
    <p:sldId id="320" r:id="rId22"/>
    <p:sldId id="314" r:id="rId23"/>
    <p:sldId id="315" r:id="rId24"/>
    <p:sldId id="316" r:id="rId25"/>
    <p:sldId id="330" r:id="rId26"/>
    <p:sldId id="331" r:id="rId27"/>
    <p:sldId id="321" r:id="rId28"/>
    <p:sldId id="280" r:id="rId29"/>
    <p:sldId id="322" r:id="rId30"/>
    <p:sldId id="323" r:id="rId31"/>
    <p:sldId id="325" r:id="rId32"/>
    <p:sldId id="327" r:id="rId33"/>
    <p:sldId id="328" r:id="rId34"/>
    <p:sldId id="329" r:id="rId35"/>
    <p:sldId id="266" r:id="rId36"/>
    <p:sldId id="267" r:id="rId37"/>
  </p:sldIdLst>
  <p:sldSz cx="18288000" cy="10287000"/>
  <p:notesSz cx="6858000" cy="9144000"/>
  <p:embeddedFontLst>
    <p:embeddedFont>
      <p:font typeface="TDTD순고딕" panose="020B0600000101010101" charset="-127"/>
      <p:regular r:id="rId39"/>
    </p:embeddedFont>
    <p:embeddedFont>
      <p:font typeface="Tlab 레트로라이프" panose="020B0600000101010101" charset="-127"/>
      <p:regular r:id="rId40"/>
    </p:embeddedFont>
    <p:embeddedFont>
      <p:font typeface="Tlab 레트로라이프 Bold" panose="020B0600000101010101" charset="-127"/>
      <p:regular r:id="rId41"/>
    </p:embeddedFont>
    <p:embeddedFont>
      <p:font typeface="Poppins" panose="00000500000000000000" pitchFamily="2" charset="0"/>
      <p:regular r:id="rId42"/>
      <p:bold r:id="rId43"/>
      <p:italic r:id="rId44"/>
      <p:boldItalic r:id="rId45"/>
    </p:embeddedFont>
    <p:embeddedFont>
      <p:font typeface="맑은 고딕" panose="020B0503020000020004" pitchFamily="50" charset="-127"/>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3" pos="1680" userDrawn="1">
          <p15:clr>
            <a:srgbClr val="A4A3A4"/>
          </p15:clr>
        </p15:guide>
        <p15:guide id="4" pos="10416" userDrawn="1">
          <p15:clr>
            <a:srgbClr val="A4A3A4"/>
          </p15:clr>
        </p15:guide>
        <p15:guide id="5" pos="5616" userDrawn="1">
          <p15:clr>
            <a:srgbClr val="A4A3A4"/>
          </p15:clr>
        </p15:guide>
        <p15:guide id="6" orient="horz" pos="5352" userDrawn="1">
          <p15:clr>
            <a:srgbClr val="A4A3A4"/>
          </p15:clr>
        </p15:guide>
        <p15:guide id="7" pos="6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5849"/>
    <a:srgbClr val="C7D1AB"/>
    <a:srgbClr val="AACAAE"/>
    <a:srgbClr val="FFFFFA"/>
    <a:srgbClr val="A9B87D"/>
    <a:srgbClr val="8CB791"/>
    <a:srgbClr val="B6D2BA"/>
    <a:srgbClr val="516F55"/>
    <a:srgbClr val="5A7C5E"/>
    <a:srgbClr val="658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5078" autoAdjust="0"/>
  </p:normalViewPr>
  <p:slideViewPr>
    <p:cSldViewPr>
      <p:cViewPr varScale="1">
        <p:scale>
          <a:sx n="54" d="100"/>
          <a:sy n="54" d="100"/>
        </p:scale>
        <p:origin x="-36" y="1626"/>
      </p:cViewPr>
      <p:guideLst>
        <p:guide orient="horz" pos="2280"/>
        <p:guide pos="1680"/>
        <p:guide pos="10416"/>
        <p:guide pos="5616"/>
        <p:guide orient="horz" pos="5352"/>
        <p:guide pos="61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76356-4703-4664-A047-E219777702D0}" type="datetimeFigureOut">
              <a:rPr lang="ko-KR" altLang="en-US" smtClean="0"/>
              <a:t>2025-06-09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346B7-0EF9-4153-80BD-3FE09F20FDDC}" type="slidenum">
              <a:rPr lang="ko-KR" altLang="en-US" smtClean="0"/>
              <a:t>‹#›</a:t>
            </a:fld>
            <a:endParaRPr lang="ko-KR" altLang="en-US"/>
          </a:p>
        </p:txBody>
      </p:sp>
    </p:spTree>
    <p:extLst>
      <p:ext uri="{BB962C8B-B14F-4D97-AF65-F5344CB8AC3E}">
        <p14:creationId xmlns:p14="http://schemas.microsoft.com/office/powerpoint/2010/main" val="37368505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E21D-3847-F710-278D-1FD8EA9BEC6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C9738E4-8F05-04B2-6D0E-83F4B7A9F6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567BF4-2DB0-D162-93C9-2A936ED5DED9}"/>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5A48C033-4C74-15C9-2F56-E804D1275238}"/>
              </a:ext>
            </a:extLst>
          </p:cNvPr>
          <p:cNvSpPr>
            <a:spLocks noGrp="1"/>
          </p:cNvSpPr>
          <p:nvPr>
            <p:ph type="sldNum" sz="quarter" idx="5"/>
          </p:nvPr>
        </p:nvSpPr>
        <p:spPr/>
        <p:txBody>
          <a:bodyPr/>
          <a:lstStyle/>
          <a:p>
            <a:fld id="{96E346B7-0EF9-4153-80BD-3FE09F20FDDC}" type="slidenum">
              <a:rPr lang="ko-KR" altLang="en-US" smtClean="0"/>
              <a:t>3</a:t>
            </a:fld>
            <a:endParaRPr lang="ko-KR" altLang="en-US"/>
          </a:p>
        </p:txBody>
      </p:sp>
    </p:spTree>
    <p:extLst>
      <p:ext uri="{BB962C8B-B14F-4D97-AF65-F5344CB8AC3E}">
        <p14:creationId xmlns:p14="http://schemas.microsoft.com/office/powerpoint/2010/main" val="114972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B947C-5D0E-FB73-4A23-23AA294A89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21E8FA-C47E-943A-741B-823B8222AD9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D3DFEC-2D38-ECE3-7E87-8D799D2FB934}"/>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214DC6F8-4A0C-292C-3CD3-E42BDB3B0B2D}"/>
              </a:ext>
            </a:extLst>
          </p:cNvPr>
          <p:cNvSpPr>
            <a:spLocks noGrp="1"/>
          </p:cNvSpPr>
          <p:nvPr>
            <p:ph type="sldNum" sz="quarter" idx="5"/>
          </p:nvPr>
        </p:nvSpPr>
        <p:spPr/>
        <p:txBody>
          <a:bodyPr/>
          <a:lstStyle/>
          <a:p>
            <a:fld id="{96E346B7-0EF9-4153-80BD-3FE09F20FDDC}" type="slidenum">
              <a:rPr lang="ko-KR" altLang="en-US" smtClean="0"/>
              <a:t>4</a:t>
            </a:fld>
            <a:endParaRPr lang="ko-KR" altLang="en-US"/>
          </a:p>
        </p:txBody>
      </p:sp>
    </p:spTree>
    <p:extLst>
      <p:ext uri="{BB962C8B-B14F-4D97-AF65-F5344CB8AC3E}">
        <p14:creationId xmlns:p14="http://schemas.microsoft.com/office/powerpoint/2010/main" val="82879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127F-9735-553B-115D-A7AE228B10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55E276-8C32-33D4-8CD2-B938B566B6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2ED0BC-1504-58DC-7065-1E830143551F}"/>
              </a:ext>
            </a:extLst>
          </p:cNvPr>
          <p:cNvSpPr>
            <a:spLocks noGrp="1"/>
          </p:cNvSpPr>
          <p:nvPr>
            <p:ph type="body" idx="1"/>
          </p:nvPr>
        </p:nvSpPr>
        <p:spPr/>
        <p:txBody>
          <a:bodyPr/>
          <a:lstStyle/>
          <a:p>
            <a:pPr>
              <a:lnSpc>
                <a:spcPts val="2800"/>
              </a:lnSpc>
            </a:pPr>
            <a:r>
              <a:rPr lang="en-US" altLang="ko-KR" sz="1200" dirty="0">
                <a:solidFill>
                  <a:srgbClr val="485849"/>
                </a:solidFill>
                <a:latin typeface="TDTD순고딕"/>
                <a:ea typeface="TDTD순고딕"/>
                <a:cs typeface="TDTD순고딕"/>
                <a:sym typeface="TDTD순고딕"/>
              </a:rPr>
              <a:t>People experience different levels of stress when facing the same situation.</a:t>
            </a:r>
          </a:p>
          <a:p>
            <a:pPr>
              <a:lnSpc>
                <a:spcPts val="2800"/>
              </a:lnSpc>
            </a:pPr>
            <a:r>
              <a:rPr lang="en-US" altLang="ko-KR" sz="1200" dirty="0">
                <a:solidFill>
                  <a:srgbClr val="485849"/>
                </a:solidFill>
                <a:latin typeface="TDTD순고딕"/>
                <a:ea typeface="TDTD순고딕"/>
                <a:cs typeface="TDTD순고딕"/>
                <a:sym typeface="TDTD순고딕"/>
              </a:rPr>
              <a:t>For example, before taking an important exam, one person may remain calm while another might suffer from intense anxiety. Such variations in stress responses suggest that individual factors, such as sleep habits, could play a crucial role.</a:t>
            </a:r>
          </a:p>
          <a:p>
            <a:pPr>
              <a:lnSpc>
                <a:spcPts val="2800"/>
              </a:lnSpc>
            </a:pPr>
            <a:r>
              <a:rPr lang="en-US" altLang="ko-KR" sz="1200" dirty="0">
                <a:solidFill>
                  <a:srgbClr val="485849"/>
                </a:solidFill>
                <a:latin typeface="TDTD순고딕"/>
                <a:ea typeface="TDTD순고딕"/>
                <a:cs typeface="TDTD순고딕"/>
                <a:sym typeface="TDTD순고딕"/>
              </a:rPr>
              <a:t>Recent studies indicate that poor or irregular sleep can negatively impact emotional regulation and increase stress sensitivity. Despite this, the specific relationship between personal sleep patterns and situational stress remains underexplored in practical applications.</a:t>
            </a:r>
          </a:p>
          <a:p>
            <a:endParaRPr lang="ko-KR" altLang="en-US" dirty="0"/>
          </a:p>
        </p:txBody>
      </p:sp>
      <p:sp>
        <p:nvSpPr>
          <p:cNvPr id="4" name="슬라이드 번호 개체 틀 3">
            <a:extLst>
              <a:ext uri="{FF2B5EF4-FFF2-40B4-BE49-F238E27FC236}">
                <a16:creationId xmlns:a16="http://schemas.microsoft.com/office/drawing/2014/main" id="{017A39D5-D7B8-EC00-6806-084326638A3D}"/>
              </a:ext>
            </a:extLst>
          </p:cNvPr>
          <p:cNvSpPr>
            <a:spLocks noGrp="1"/>
          </p:cNvSpPr>
          <p:nvPr>
            <p:ph type="sldNum" sz="quarter" idx="5"/>
          </p:nvPr>
        </p:nvSpPr>
        <p:spPr/>
        <p:txBody>
          <a:bodyPr/>
          <a:lstStyle/>
          <a:p>
            <a:fld id="{96E346B7-0EF9-4153-80BD-3FE09F20FDDC}" type="slidenum">
              <a:rPr lang="ko-KR" altLang="en-US" smtClean="0"/>
              <a:t>5</a:t>
            </a:fld>
            <a:endParaRPr lang="ko-KR" altLang="en-US"/>
          </a:p>
        </p:txBody>
      </p:sp>
    </p:spTree>
    <p:extLst>
      <p:ext uri="{BB962C8B-B14F-4D97-AF65-F5344CB8AC3E}">
        <p14:creationId xmlns:p14="http://schemas.microsoft.com/office/powerpoint/2010/main" val="227688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E346B7-0EF9-4153-80BD-3FE09F20FDDC}" type="slidenum">
              <a:rPr lang="ko-KR" altLang="en-US" smtClean="0"/>
              <a:t>9</a:t>
            </a:fld>
            <a:endParaRPr lang="ko-KR" altLang="en-US"/>
          </a:p>
        </p:txBody>
      </p:sp>
    </p:spTree>
    <p:extLst>
      <p:ext uri="{BB962C8B-B14F-4D97-AF65-F5344CB8AC3E}">
        <p14:creationId xmlns:p14="http://schemas.microsoft.com/office/powerpoint/2010/main" val="410707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C153-791B-98E6-29C8-36BCE407A0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A611DF-BED7-1696-559A-303C41A8018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ADE59D-2D62-3191-9625-64C6A2B3738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C325BF2-665C-0C00-9A6F-0C8024E7C543}"/>
              </a:ext>
            </a:extLst>
          </p:cNvPr>
          <p:cNvSpPr>
            <a:spLocks noGrp="1"/>
          </p:cNvSpPr>
          <p:nvPr>
            <p:ph type="sldNum" sz="quarter" idx="5"/>
          </p:nvPr>
        </p:nvSpPr>
        <p:spPr/>
        <p:txBody>
          <a:bodyPr/>
          <a:lstStyle/>
          <a:p>
            <a:fld id="{96E346B7-0EF9-4153-80BD-3FE09F20FDDC}" type="slidenum">
              <a:rPr lang="ko-KR" altLang="en-US" smtClean="0"/>
              <a:t>10</a:t>
            </a:fld>
            <a:endParaRPr lang="ko-KR" altLang="en-US"/>
          </a:p>
        </p:txBody>
      </p:sp>
    </p:spTree>
    <p:extLst>
      <p:ext uri="{BB962C8B-B14F-4D97-AF65-F5344CB8AC3E}">
        <p14:creationId xmlns:p14="http://schemas.microsoft.com/office/powerpoint/2010/main" val="299395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3DB5-0857-EBFE-7D1A-5064618EBDF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3E7876-65CF-2953-930C-31048DDF03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24F9DE-4028-7A13-C225-C130BA68D7C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F8254E2-BAAE-B752-8FDF-2F5421CEF86E}"/>
              </a:ext>
            </a:extLst>
          </p:cNvPr>
          <p:cNvSpPr>
            <a:spLocks noGrp="1"/>
          </p:cNvSpPr>
          <p:nvPr>
            <p:ph type="sldNum" sz="quarter" idx="5"/>
          </p:nvPr>
        </p:nvSpPr>
        <p:spPr/>
        <p:txBody>
          <a:bodyPr/>
          <a:lstStyle/>
          <a:p>
            <a:fld id="{96E346B7-0EF9-4153-80BD-3FE09F20FDDC}" type="slidenum">
              <a:rPr lang="ko-KR" altLang="en-US" smtClean="0"/>
              <a:t>11</a:t>
            </a:fld>
            <a:endParaRPr lang="ko-KR" altLang="en-US"/>
          </a:p>
        </p:txBody>
      </p:sp>
    </p:spTree>
    <p:extLst>
      <p:ext uri="{BB962C8B-B14F-4D97-AF65-F5344CB8AC3E}">
        <p14:creationId xmlns:p14="http://schemas.microsoft.com/office/powerpoint/2010/main" val="391109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6500-BFED-FA55-F42A-4FC70A168D0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D37BC16-94B0-FA32-BCF9-4792F7EA67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4F63D2-5F6A-6AF6-619E-23FDE862BD8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F971FB2-FC30-A0CF-411A-C9E524DBBD43}"/>
              </a:ext>
            </a:extLst>
          </p:cNvPr>
          <p:cNvSpPr>
            <a:spLocks noGrp="1"/>
          </p:cNvSpPr>
          <p:nvPr>
            <p:ph type="sldNum" sz="quarter" idx="5"/>
          </p:nvPr>
        </p:nvSpPr>
        <p:spPr/>
        <p:txBody>
          <a:bodyPr/>
          <a:lstStyle/>
          <a:p>
            <a:fld id="{96E346B7-0EF9-4153-80BD-3FE09F20FDDC}" type="slidenum">
              <a:rPr lang="ko-KR" altLang="en-US" smtClean="0"/>
              <a:t>12</a:t>
            </a:fld>
            <a:endParaRPr lang="ko-KR" altLang="en-US"/>
          </a:p>
        </p:txBody>
      </p:sp>
    </p:spTree>
    <p:extLst>
      <p:ext uri="{BB962C8B-B14F-4D97-AF65-F5344CB8AC3E}">
        <p14:creationId xmlns:p14="http://schemas.microsoft.com/office/powerpoint/2010/main" val="2221974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grpSp>
        <p:nvGrpSpPr>
          <p:cNvPr id="7" name="Group 2">
            <a:extLst>
              <a:ext uri="{FF2B5EF4-FFF2-40B4-BE49-F238E27FC236}">
                <a16:creationId xmlns:a16="http://schemas.microsoft.com/office/drawing/2014/main" id="{D617A897-50A7-F8A6-E80D-F1208F9250C8}"/>
              </a:ext>
            </a:extLst>
          </p:cNvPr>
          <p:cNvGrpSpPr/>
          <p:nvPr userDrawn="1"/>
        </p:nvGrpSpPr>
        <p:grpSpPr>
          <a:xfrm>
            <a:off x="-1516027" y="-62745"/>
            <a:ext cx="20846261" cy="10455849"/>
            <a:chOff x="0" y="0"/>
            <a:chExt cx="27795014" cy="13941133"/>
          </a:xfrm>
        </p:grpSpPr>
        <p:sp>
          <p:nvSpPr>
            <p:cNvPr id="8" name="Freeform 3">
              <a:extLst>
                <a:ext uri="{FF2B5EF4-FFF2-40B4-BE49-F238E27FC236}">
                  <a16:creationId xmlns:a16="http://schemas.microsoft.com/office/drawing/2014/main" id="{60487136-318D-9A9B-D05E-D5EAE0D02B5F}"/>
                </a:ext>
              </a:extLst>
            </p:cNvPr>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9" name="Freeform 4">
              <a:extLst>
                <a:ext uri="{FF2B5EF4-FFF2-40B4-BE49-F238E27FC236}">
                  <a16:creationId xmlns:a16="http://schemas.microsoft.com/office/drawing/2014/main" id="{34C28DCA-BC2D-C9DB-EF29-67238574C695}"/>
                </a:ext>
              </a:extLst>
            </p:cNvPr>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0" name="Freeform 5">
              <a:extLst>
                <a:ext uri="{FF2B5EF4-FFF2-40B4-BE49-F238E27FC236}">
                  <a16:creationId xmlns:a16="http://schemas.microsoft.com/office/drawing/2014/main" id="{1935AD3D-57D4-1E50-C477-88262FA67C3F}"/>
                </a:ext>
              </a:extLst>
            </p:cNvPr>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1" name="Freeform 6">
              <a:extLst>
                <a:ext uri="{FF2B5EF4-FFF2-40B4-BE49-F238E27FC236}">
                  <a16:creationId xmlns:a16="http://schemas.microsoft.com/office/drawing/2014/main" id="{8A4F1821-79A3-11CF-6762-CAE038D05D44}"/>
                </a:ext>
              </a:extLst>
            </p:cNvPr>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2" name="Freeform 7">
              <a:extLst>
                <a:ext uri="{FF2B5EF4-FFF2-40B4-BE49-F238E27FC236}">
                  <a16:creationId xmlns:a16="http://schemas.microsoft.com/office/drawing/2014/main" id="{680C97EB-CCCA-95B0-3E75-9372BE4D03D5}"/>
                </a:ext>
              </a:extLst>
            </p:cNvPr>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3" name="Freeform 8">
              <a:extLst>
                <a:ext uri="{FF2B5EF4-FFF2-40B4-BE49-F238E27FC236}">
                  <a16:creationId xmlns:a16="http://schemas.microsoft.com/office/drawing/2014/main" id="{9B82C880-94D7-8E27-5C53-57CF1731A7AA}"/>
                </a:ext>
              </a:extLst>
            </p:cNvPr>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4" name="Freeform 9">
              <a:extLst>
                <a:ext uri="{FF2B5EF4-FFF2-40B4-BE49-F238E27FC236}">
                  <a16:creationId xmlns:a16="http://schemas.microsoft.com/office/drawing/2014/main" id="{4FADFE99-E64F-BE83-F55A-2CB9E4E4BB32}"/>
                </a:ext>
              </a:extLst>
            </p:cNvPr>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5" name="Freeform 10">
              <a:extLst>
                <a:ext uri="{FF2B5EF4-FFF2-40B4-BE49-F238E27FC236}">
                  <a16:creationId xmlns:a16="http://schemas.microsoft.com/office/drawing/2014/main" id="{2E4A6460-1E24-8410-EC2A-C7E9D9B434EF}"/>
                </a:ext>
              </a:extLst>
            </p:cNvPr>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p:spPr>
          <p:txBody>
            <a:bodyPr/>
            <a:lstStyle/>
            <a:p>
              <a:endParaRPr lang="ko-KR" altLang="en-US"/>
            </a:p>
          </p:txBody>
        </p:sp>
      </p:grpSp>
      <p:grpSp>
        <p:nvGrpSpPr>
          <p:cNvPr id="16" name="Group 11">
            <a:extLst>
              <a:ext uri="{FF2B5EF4-FFF2-40B4-BE49-F238E27FC236}">
                <a16:creationId xmlns:a16="http://schemas.microsoft.com/office/drawing/2014/main" id="{C8EF02A0-1DBD-A3B9-90BC-252BEA752E99}"/>
              </a:ext>
            </a:extLst>
          </p:cNvPr>
          <p:cNvGrpSpPr/>
          <p:nvPr userDrawn="1"/>
        </p:nvGrpSpPr>
        <p:grpSpPr>
          <a:xfrm>
            <a:off x="980630" y="838519"/>
            <a:ext cx="16326741" cy="8681896"/>
            <a:chOff x="0" y="0"/>
            <a:chExt cx="21768988" cy="11575861"/>
          </a:xfrm>
        </p:grpSpPr>
        <p:grpSp>
          <p:nvGrpSpPr>
            <p:cNvPr id="17" name="Group 12">
              <a:extLst>
                <a:ext uri="{FF2B5EF4-FFF2-40B4-BE49-F238E27FC236}">
                  <a16:creationId xmlns:a16="http://schemas.microsoft.com/office/drawing/2014/main" id="{8E19E852-F523-1470-2FAA-A5C94BA2A27D}"/>
                </a:ext>
              </a:extLst>
            </p:cNvPr>
            <p:cNvGrpSpPr/>
            <p:nvPr/>
          </p:nvGrpSpPr>
          <p:grpSpPr>
            <a:xfrm>
              <a:off x="128188" y="147210"/>
              <a:ext cx="21640800" cy="11428651"/>
              <a:chOff x="0" y="0"/>
              <a:chExt cx="4274726" cy="2257511"/>
            </a:xfrm>
          </p:grpSpPr>
          <p:sp>
            <p:nvSpPr>
              <p:cNvPr id="21" name="Freeform 13">
                <a:extLst>
                  <a:ext uri="{FF2B5EF4-FFF2-40B4-BE49-F238E27FC236}">
                    <a16:creationId xmlns:a16="http://schemas.microsoft.com/office/drawing/2014/main" id="{407F8618-44C8-DE6D-F247-2E8D79F47E5D}"/>
                  </a:ext>
                </a:extLst>
              </p:cNvPr>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txBody>
              <a:bodyPr/>
              <a:lstStyle/>
              <a:p>
                <a:endParaRPr lang="ko-KR" altLang="en-US"/>
              </a:p>
            </p:txBody>
          </p:sp>
          <p:sp>
            <p:nvSpPr>
              <p:cNvPr id="22" name="TextBox 14">
                <a:extLst>
                  <a:ext uri="{FF2B5EF4-FFF2-40B4-BE49-F238E27FC236}">
                    <a16:creationId xmlns:a16="http://schemas.microsoft.com/office/drawing/2014/main" id="{D2C67269-9B7B-28AB-1D71-6D7AEBABFE2C}"/>
                  </a:ext>
                </a:extLst>
              </p:cNvPr>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8" name="Group 15">
              <a:extLst>
                <a:ext uri="{FF2B5EF4-FFF2-40B4-BE49-F238E27FC236}">
                  <a16:creationId xmlns:a16="http://schemas.microsoft.com/office/drawing/2014/main" id="{8FF5443C-8598-86CA-2D1A-8A0325B73CFA}"/>
                </a:ext>
              </a:extLst>
            </p:cNvPr>
            <p:cNvGrpSpPr/>
            <p:nvPr/>
          </p:nvGrpSpPr>
          <p:grpSpPr>
            <a:xfrm>
              <a:off x="0" y="0"/>
              <a:ext cx="21640800" cy="11428651"/>
              <a:chOff x="0" y="0"/>
              <a:chExt cx="4274726" cy="2257511"/>
            </a:xfrm>
          </p:grpSpPr>
          <p:sp>
            <p:nvSpPr>
              <p:cNvPr id="19" name="Freeform 16">
                <a:extLst>
                  <a:ext uri="{FF2B5EF4-FFF2-40B4-BE49-F238E27FC236}">
                    <a16:creationId xmlns:a16="http://schemas.microsoft.com/office/drawing/2014/main" id="{453FFA8B-EE41-CFC0-4A78-A70FC994788E}"/>
                  </a:ext>
                </a:extLst>
              </p:cNvPr>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txBody>
              <a:bodyPr/>
              <a:lstStyle/>
              <a:p>
                <a:endParaRPr lang="ko-KR" altLang="en-US"/>
              </a:p>
            </p:txBody>
          </p:sp>
          <p:sp>
            <p:nvSpPr>
              <p:cNvPr id="20" name="TextBox 17">
                <a:extLst>
                  <a:ext uri="{FF2B5EF4-FFF2-40B4-BE49-F238E27FC236}">
                    <a16:creationId xmlns:a16="http://schemas.microsoft.com/office/drawing/2014/main" id="{7C023B35-79EC-3E79-ACB3-9116D8FE1443}"/>
                  </a:ext>
                </a:extLst>
              </p:cNvPr>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23" name="Freeform 18">
            <a:extLst>
              <a:ext uri="{FF2B5EF4-FFF2-40B4-BE49-F238E27FC236}">
                <a16:creationId xmlns:a16="http://schemas.microsoft.com/office/drawing/2014/main" id="{60DBE95A-8ED8-30F2-6330-35302EEAA529}"/>
              </a:ext>
            </a:extLst>
          </p:cNvPr>
          <p:cNvSpPr/>
          <p:nvPr userDrawn="1"/>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Freeform 19"/>
          <p:cNvSpPr/>
          <p:nvPr/>
        </p:nvSpPr>
        <p:spPr>
          <a:xfrm>
            <a:off x="8604504" y="2808143"/>
            <a:ext cx="1078992" cy="1078992"/>
          </a:xfrm>
          <a:custGeom>
            <a:avLst/>
            <a:gdLst/>
            <a:ahLst/>
            <a:cxnLst/>
            <a:rect l="l" t="t" r="r" b="b"/>
            <a:pathLst>
              <a:path w="1078992" h="1078992">
                <a:moveTo>
                  <a:pt x="0" y="0"/>
                </a:moveTo>
                <a:lnTo>
                  <a:pt x="1078992" y="0"/>
                </a:lnTo>
                <a:lnTo>
                  <a:pt x="1078992" y="1078992"/>
                </a:lnTo>
                <a:lnTo>
                  <a:pt x="0" y="107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20" name="TextBox 20"/>
          <p:cNvSpPr txBox="1"/>
          <p:nvPr/>
        </p:nvSpPr>
        <p:spPr>
          <a:xfrm>
            <a:off x="1028700" y="1031875"/>
            <a:ext cx="2975373" cy="700192"/>
          </a:xfrm>
          <a:prstGeom prst="rect">
            <a:avLst/>
          </a:prstGeom>
        </p:spPr>
        <p:txBody>
          <a:bodyPr lIns="0" tIns="0" rIns="0" bIns="0" rtlCol="0" anchor="t">
            <a:spAutoFit/>
          </a:bodyPr>
          <a:lstStyle/>
          <a:p>
            <a:pPr algn="ctr">
              <a:lnSpc>
                <a:spcPts val="2800"/>
              </a:lnSpc>
            </a:pPr>
            <a:r>
              <a:rPr lang="en-US" sz="2000" spc="-42" dirty="0">
                <a:solidFill>
                  <a:srgbClr val="485849"/>
                </a:solidFill>
                <a:latin typeface="Poppins"/>
                <a:ea typeface="Poppins"/>
                <a:cs typeface="Poppins"/>
                <a:sym typeface="Poppins"/>
              </a:rPr>
              <a:t>Data Science</a:t>
            </a:r>
          </a:p>
          <a:p>
            <a:pPr algn="ctr">
              <a:lnSpc>
                <a:spcPts val="2800"/>
              </a:lnSpc>
            </a:pPr>
            <a:r>
              <a:rPr lang="en-US" sz="2000" spc="-42" dirty="0">
                <a:solidFill>
                  <a:srgbClr val="485849"/>
                </a:solidFill>
                <a:latin typeface="Poppins"/>
                <a:ea typeface="Poppins"/>
                <a:cs typeface="Poppins"/>
                <a:sym typeface="Poppins"/>
              </a:rPr>
              <a:t>TEAM PROJECT</a:t>
            </a:r>
          </a:p>
        </p:txBody>
      </p:sp>
      <p:sp>
        <p:nvSpPr>
          <p:cNvPr id="22" name="TextBox 22"/>
          <p:cNvSpPr txBox="1"/>
          <p:nvPr/>
        </p:nvSpPr>
        <p:spPr>
          <a:xfrm>
            <a:off x="3048000" y="3771900"/>
            <a:ext cx="12210037" cy="3693319"/>
          </a:xfrm>
          <a:prstGeom prst="rect">
            <a:avLst/>
          </a:prstGeom>
        </p:spPr>
        <p:txBody>
          <a:bodyPr wrap="square" lIns="0" tIns="0" rIns="0" bIns="0" rtlCol="0" anchor="t">
            <a:spAutoFit/>
          </a:bodyPr>
          <a:lstStyle/>
          <a:p>
            <a:pPr algn="ctr"/>
            <a:r>
              <a:rPr lang="en-US" sz="8000" dirty="0">
                <a:solidFill>
                  <a:srgbClr val="8CB791"/>
                </a:solidFill>
                <a:latin typeface="Tlab 레트로라이프"/>
                <a:ea typeface="Tlab 레트로라이프"/>
                <a:cs typeface="Tlab 레트로라이프"/>
                <a:sym typeface="Tlab 레트로라이프"/>
              </a:rPr>
              <a:t>The Correlation </a:t>
            </a:r>
            <a:r>
              <a:rPr lang="en-US" sz="8000" dirty="0">
                <a:solidFill>
                  <a:srgbClr val="485849"/>
                </a:solidFill>
                <a:latin typeface="Tlab 레트로라이프"/>
                <a:ea typeface="Tlab 레트로라이프"/>
                <a:cs typeface="Tlab 레트로라이프"/>
                <a:sym typeface="Tlab 레트로라이프"/>
              </a:rPr>
              <a:t>Between Sleep Habits and Stress Levels</a:t>
            </a:r>
          </a:p>
        </p:txBody>
      </p:sp>
      <p:sp>
        <p:nvSpPr>
          <p:cNvPr id="23" name="TextBox 23"/>
          <p:cNvSpPr txBox="1"/>
          <p:nvPr/>
        </p:nvSpPr>
        <p:spPr>
          <a:xfrm>
            <a:off x="14039145" y="8559967"/>
            <a:ext cx="2842313" cy="698333"/>
          </a:xfrm>
          <a:prstGeom prst="rect">
            <a:avLst/>
          </a:prstGeom>
        </p:spPr>
        <p:txBody>
          <a:bodyPr lIns="0" tIns="0" rIns="0" bIns="0" rtlCol="0" anchor="t">
            <a:spAutoFit/>
          </a:bodyPr>
          <a:lstStyle/>
          <a:p>
            <a:pPr algn="ctr">
              <a:lnSpc>
                <a:spcPts val="2800"/>
              </a:lnSpc>
            </a:pPr>
            <a:r>
              <a:rPr lang="en-US" altLang="ko-KR" sz="2000" spc="-42" dirty="0">
                <a:solidFill>
                  <a:srgbClr val="485849"/>
                </a:solidFill>
                <a:latin typeface="TDTD순고딕"/>
                <a:ea typeface="TDTD순고딕"/>
                <a:cs typeface="TDTD순고딕"/>
                <a:sym typeface="TDTD순고딕"/>
              </a:rPr>
              <a:t>Team #5</a:t>
            </a:r>
          </a:p>
          <a:p>
            <a:pPr algn="ctr">
              <a:lnSpc>
                <a:spcPts val="2800"/>
              </a:lnSpc>
            </a:pPr>
            <a:r>
              <a:rPr lang="en-US" altLang="ko-KR" sz="2000" spc="-42" dirty="0">
                <a:solidFill>
                  <a:srgbClr val="485849"/>
                </a:solidFill>
                <a:latin typeface="TDTD순고딕"/>
                <a:ea typeface="TDTD순고딕"/>
                <a:cs typeface="TDTD순고딕"/>
                <a:sym typeface="TDTD순고딕"/>
              </a:rPr>
              <a:t>Kim Semin, Oh Jinwoo</a:t>
            </a:r>
            <a:endParaRPr lang="en-US" sz="2000" spc="-42" dirty="0">
              <a:solidFill>
                <a:srgbClr val="485849"/>
              </a:solidFill>
              <a:latin typeface="TDTD순고딕"/>
              <a:ea typeface="TDTD순고딕"/>
              <a:cs typeface="TDTD순고딕"/>
              <a:sym typeface="TDTD순고딕"/>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66ED-F32B-11AD-6C82-B4B523A90AAE}"/>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01F2D2E8-03D1-633E-9F2D-37A30ED7D7FA}"/>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4307D3DA-5402-B1AA-C395-A67C8A5BA063}"/>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4" name="그림 63">
            <a:extLst>
              <a:ext uri="{FF2B5EF4-FFF2-40B4-BE49-F238E27FC236}">
                <a16:creationId xmlns:a16="http://schemas.microsoft.com/office/drawing/2014/main" id="{8CF9CA8E-0F1B-6A36-C060-F24729CB0361}"/>
              </a:ext>
            </a:extLst>
          </p:cNvPr>
          <p:cNvPicPr>
            <a:picLocks noChangeAspect="1"/>
          </p:cNvPicPr>
          <p:nvPr/>
        </p:nvPicPr>
        <p:blipFill>
          <a:blip r:embed="rId3"/>
          <a:stretch>
            <a:fillRect/>
          </a:stretch>
        </p:blipFill>
        <p:spPr>
          <a:xfrm>
            <a:off x="2447925" y="2907322"/>
            <a:ext cx="13392150" cy="1295400"/>
          </a:xfrm>
          <a:prstGeom prst="rect">
            <a:avLst/>
          </a:prstGeom>
        </p:spPr>
      </p:pic>
      <p:sp>
        <p:nvSpPr>
          <p:cNvPr id="70" name="TextBox 45">
            <a:extLst>
              <a:ext uri="{FF2B5EF4-FFF2-40B4-BE49-F238E27FC236}">
                <a16:creationId xmlns:a16="http://schemas.microsoft.com/office/drawing/2014/main" id="{958815B7-1E9F-D5E4-EA99-A34E6D9C0F8C}"/>
              </a:ext>
            </a:extLst>
          </p:cNvPr>
          <p:cNvSpPr txBox="1"/>
          <p:nvPr/>
        </p:nvSpPr>
        <p:spPr>
          <a:xfrm>
            <a:off x="2447924" y="4610100"/>
            <a:ext cx="13392149" cy="436106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Gender / Age</a:t>
            </a:r>
          </a:p>
          <a:p>
            <a:pPr algn="l">
              <a:lnSpc>
                <a:spcPts val="3079"/>
              </a:lnSpc>
            </a:pPr>
            <a:endParaRPr lang="en-US" sz="2500" dirty="0">
              <a:solidFill>
                <a:srgbClr val="485849"/>
              </a:solidFill>
              <a:latin typeface="TDTD순고딕"/>
              <a:ea typeface="TDTD순고딕"/>
              <a:cs typeface="TDTD순고딕"/>
              <a:sym typeface="TDTD순고딕"/>
            </a:endParaRPr>
          </a:p>
          <a:p>
            <a:pPr algn="l">
              <a:lnSpc>
                <a:spcPts val="3079"/>
              </a:lnSpc>
            </a:pPr>
            <a:r>
              <a:rPr lang="en-US" sz="2500" dirty="0">
                <a:solidFill>
                  <a:srgbClr val="485849"/>
                </a:solidFill>
                <a:latin typeface="TDTD순고딕"/>
                <a:ea typeface="TDTD순고딕"/>
                <a:cs typeface="TDTD순고딕"/>
                <a:sym typeface="TDTD순고딕"/>
              </a:rPr>
              <a:t>[Questions about mental health problems and sleep time]</a:t>
            </a:r>
          </a:p>
          <a:p>
            <a:pPr algn="l">
              <a:lnSpc>
                <a:spcPts val="3079"/>
              </a:lnSpc>
            </a:pPr>
            <a:r>
              <a:rPr lang="en-US" sz="2500" dirty="0">
                <a:solidFill>
                  <a:srgbClr val="485849"/>
                </a:solidFill>
                <a:latin typeface="TDTD순고딕"/>
                <a:ea typeface="TDTD순고딕"/>
                <a:cs typeface="TDTD순고딕"/>
                <a:sym typeface="TDTD순고딕"/>
              </a:rPr>
              <a:t>   - Have you ever been diagnosed with a mental health condition by a professional 	          </a:t>
            </a:r>
          </a:p>
          <a:p>
            <a:pPr algn="l">
              <a:lnSpc>
                <a:spcPts val="3079"/>
              </a:lnSpc>
            </a:pPr>
            <a:r>
              <a:rPr lang="en-US" sz="2500" dirty="0">
                <a:solidFill>
                  <a:srgbClr val="485849"/>
                </a:solidFill>
                <a:latin typeface="TDTD순고딕"/>
                <a:ea typeface="TDTD순고딕"/>
                <a:cs typeface="TDTD순고딕"/>
                <a:sym typeface="TDTD순고딕"/>
              </a:rPr>
              <a:t>      (doctor, therapist, etc.)?</a:t>
            </a:r>
          </a:p>
          <a:p>
            <a:pPr algn="l">
              <a:lnSpc>
                <a:spcPts val="3079"/>
              </a:lnSpc>
            </a:pPr>
            <a:r>
              <a:rPr lang="en-US" sz="2500" dirty="0">
                <a:solidFill>
                  <a:srgbClr val="485849"/>
                </a:solidFill>
                <a:latin typeface="TDTD순고딕"/>
                <a:ea typeface="TDTD순고딕"/>
                <a:cs typeface="TDTD순고딕"/>
                <a:sym typeface="TDTD순고딕"/>
              </a:rPr>
              <a:t>   - Have you ever received treatment/support for a mental health problem?</a:t>
            </a:r>
          </a:p>
          <a:p>
            <a:pPr algn="l">
              <a:lnSpc>
                <a:spcPts val="3079"/>
              </a:lnSpc>
            </a:pPr>
            <a:r>
              <a:rPr lang="en-US" sz="2500" dirty="0">
                <a:solidFill>
                  <a:srgbClr val="485849"/>
                </a:solidFill>
                <a:latin typeface="TDTD순고딕"/>
                <a:ea typeface="TDTD순고딕"/>
                <a:cs typeface="TDTD순고딕"/>
                <a:sym typeface="TDTD순고딕"/>
              </a:rPr>
              <a:t>   - When have you usually gone to bed in the past month?</a:t>
            </a:r>
          </a:p>
          <a:p>
            <a:pPr algn="l">
              <a:lnSpc>
                <a:spcPts val="3079"/>
              </a:lnSpc>
            </a:pPr>
            <a:r>
              <a:rPr lang="en-US" sz="2500" dirty="0">
                <a:solidFill>
                  <a:srgbClr val="485849"/>
                </a:solidFill>
                <a:latin typeface="TDTD순고딕"/>
                <a:ea typeface="TDTD순고딕"/>
                <a:cs typeface="TDTD순고딕"/>
                <a:sym typeface="TDTD순고딕"/>
              </a:rPr>
              <a:t>   - How long has it taken you to fall asleep each night in the past month?</a:t>
            </a:r>
          </a:p>
          <a:p>
            <a:pPr algn="l">
              <a:lnSpc>
                <a:spcPts val="3079"/>
              </a:lnSpc>
            </a:pPr>
            <a:r>
              <a:rPr lang="en-US" sz="2500" dirty="0">
                <a:solidFill>
                  <a:srgbClr val="485849"/>
                </a:solidFill>
                <a:latin typeface="TDTD순고딕"/>
                <a:ea typeface="TDTD순고딕"/>
                <a:cs typeface="TDTD순고딕"/>
                <a:sym typeface="TDTD순고딕"/>
              </a:rPr>
              <a:t>   - What time have you usually gotten up in the morning in the past month?</a:t>
            </a:r>
          </a:p>
          <a:p>
            <a:pPr algn="l">
              <a:lnSpc>
                <a:spcPts val="3079"/>
              </a:lnSpc>
            </a:pPr>
            <a:r>
              <a:rPr lang="en-US" sz="2500" dirty="0">
                <a:solidFill>
                  <a:srgbClr val="485849"/>
                </a:solidFill>
                <a:latin typeface="TDTD순고딕"/>
                <a:ea typeface="TDTD순고딕"/>
                <a:cs typeface="TDTD순고딕"/>
                <a:sym typeface="TDTD순고딕"/>
              </a:rPr>
              <a:t>   - How many hours of actual sleep did you get on an average for the past month? </a:t>
            </a:r>
          </a:p>
          <a:p>
            <a:pPr algn="l">
              <a:lnSpc>
                <a:spcPts val="3079"/>
              </a:lnSpc>
            </a:pPr>
            <a:r>
              <a:rPr lang="en-US" sz="2500" dirty="0">
                <a:solidFill>
                  <a:srgbClr val="485849"/>
                </a:solidFill>
                <a:latin typeface="TDTD순고딕"/>
                <a:ea typeface="TDTD순고딕"/>
                <a:cs typeface="TDTD순고딕"/>
                <a:sym typeface="TDTD순고딕"/>
              </a:rPr>
              <a:t>      (maybe different from the number of hours spent in bed)</a:t>
            </a:r>
          </a:p>
        </p:txBody>
      </p:sp>
    </p:spTree>
    <p:extLst>
      <p:ext uri="{BB962C8B-B14F-4D97-AF65-F5344CB8AC3E}">
        <p14:creationId xmlns:p14="http://schemas.microsoft.com/office/powerpoint/2010/main" val="290943786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6588-07DD-2AE2-9D26-C92C57C70AE3}"/>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954D4C2E-2FC9-A7DD-6D70-298C76DA46A1}"/>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E412FFAF-A162-B8AA-80EC-ADA248F52BE2}"/>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6" name="그림 65">
            <a:extLst>
              <a:ext uri="{FF2B5EF4-FFF2-40B4-BE49-F238E27FC236}">
                <a16:creationId xmlns:a16="http://schemas.microsoft.com/office/drawing/2014/main" id="{E7002AA8-6757-7CC2-60F5-4B60BFFCF1A2}"/>
              </a:ext>
            </a:extLst>
          </p:cNvPr>
          <p:cNvPicPr>
            <a:picLocks noChangeAspect="1"/>
          </p:cNvPicPr>
          <p:nvPr/>
        </p:nvPicPr>
        <p:blipFill>
          <a:blip r:embed="rId3"/>
          <a:stretch>
            <a:fillRect/>
          </a:stretch>
        </p:blipFill>
        <p:spPr>
          <a:xfrm>
            <a:off x="2628899" y="2907322"/>
            <a:ext cx="13030200" cy="1323975"/>
          </a:xfrm>
          <a:prstGeom prst="rect">
            <a:avLst/>
          </a:prstGeom>
        </p:spPr>
      </p:pic>
      <p:sp>
        <p:nvSpPr>
          <p:cNvPr id="2" name="TextBox 45">
            <a:extLst>
              <a:ext uri="{FF2B5EF4-FFF2-40B4-BE49-F238E27FC236}">
                <a16:creationId xmlns:a16="http://schemas.microsoft.com/office/drawing/2014/main" id="{C753F1F7-54E7-6BA8-EE3E-54B5755982A5}"/>
              </a:ext>
            </a:extLst>
          </p:cNvPr>
          <p:cNvSpPr txBox="1"/>
          <p:nvPr/>
        </p:nvSpPr>
        <p:spPr>
          <a:xfrm>
            <a:off x="2447924" y="4610100"/>
            <a:ext cx="13392149" cy="3963521"/>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[Questions about having trouble sleeping]</a:t>
            </a:r>
          </a:p>
          <a:p>
            <a:pPr algn="l">
              <a:lnSpc>
                <a:spcPts val="3079"/>
              </a:lnSpc>
            </a:pPr>
            <a:r>
              <a:rPr lang="en-US" sz="2500" dirty="0">
                <a:solidFill>
                  <a:srgbClr val="485849"/>
                </a:solidFill>
                <a:latin typeface="TDTD순고딕"/>
                <a:ea typeface="TDTD순고딕"/>
                <a:cs typeface="TDTD순고딕"/>
                <a:sym typeface="TDTD순고딕"/>
              </a:rPr>
              <a:t>   - During the past month, how often have you had trouble sleeping because you</a:t>
            </a:r>
          </a:p>
          <a:p>
            <a:pPr algn="l">
              <a:lnSpc>
                <a:spcPts val="3079"/>
              </a:lnSpc>
            </a:pPr>
            <a:r>
              <a:rPr lang="en-US" sz="2500" dirty="0">
                <a:solidFill>
                  <a:srgbClr val="485849"/>
                </a:solidFill>
                <a:latin typeface="TDTD순고딕"/>
                <a:ea typeface="TDTD순고딕"/>
                <a:cs typeface="TDTD순고딕"/>
                <a:sym typeface="TDTD순고딕"/>
              </a:rPr>
              <a:t>	1. Cannot get to sleep within 30 minutes</a:t>
            </a:r>
          </a:p>
          <a:p>
            <a:pPr algn="l">
              <a:lnSpc>
                <a:spcPts val="3079"/>
              </a:lnSpc>
            </a:pPr>
            <a:r>
              <a:rPr lang="en-US" sz="2500" dirty="0">
                <a:solidFill>
                  <a:srgbClr val="485849"/>
                </a:solidFill>
                <a:latin typeface="TDTD순고딕"/>
                <a:ea typeface="TDTD순고딕"/>
                <a:cs typeface="TDTD순고딕"/>
                <a:sym typeface="TDTD순고딕"/>
              </a:rPr>
              <a:t>	2. Wake up in the middle of the night or early morning</a:t>
            </a:r>
          </a:p>
          <a:p>
            <a:pPr algn="l">
              <a:lnSpc>
                <a:spcPts val="3079"/>
              </a:lnSpc>
            </a:pPr>
            <a:r>
              <a:rPr lang="en-US" sz="2500" dirty="0">
                <a:solidFill>
                  <a:srgbClr val="485849"/>
                </a:solidFill>
                <a:latin typeface="TDTD순고딕"/>
                <a:ea typeface="TDTD순고딕"/>
                <a:cs typeface="TDTD순고딕"/>
                <a:sym typeface="TDTD순고딕"/>
              </a:rPr>
              <a:t>	3. Cough or snore loudly</a:t>
            </a:r>
          </a:p>
          <a:p>
            <a:pPr algn="l">
              <a:lnSpc>
                <a:spcPts val="3079"/>
              </a:lnSpc>
            </a:pPr>
            <a:r>
              <a:rPr lang="en-US" sz="2500" dirty="0">
                <a:solidFill>
                  <a:srgbClr val="485849"/>
                </a:solidFill>
                <a:latin typeface="TDTD순고딕"/>
                <a:ea typeface="TDTD순고딕"/>
                <a:cs typeface="TDTD순고딕"/>
                <a:sym typeface="TDTD순고딕"/>
              </a:rPr>
              <a:t>	4. Feel too cold</a:t>
            </a:r>
          </a:p>
          <a:p>
            <a:pPr algn="l">
              <a:lnSpc>
                <a:spcPts val="3079"/>
              </a:lnSpc>
            </a:pPr>
            <a:r>
              <a:rPr lang="en-US" sz="2500" dirty="0">
                <a:solidFill>
                  <a:srgbClr val="485849"/>
                </a:solidFill>
                <a:latin typeface="TDTD순고딕"/>
                <a:ea typeface="TDTD순고딕"/>
                <a:cs typeface="TDTD순고딕"/>
                <a:sym typeface="TDTD순고딕"/>
              </a:rPr>
              <a:t>	5. Feel too hot</a:t>
            </a:r>
          </a:p>
          <a:p>
            <a:pPr algn="l">
              <a:lnSpc>
                <a:spcPts val="3079"/>
              </a:lnSpc>
            </a:pPr>
            <a:r>
              <a:rPr lang="en-US" sz="2500" dirty="0">
                <a:solidFill>
                  <a:srgbClr val="485849"/>
                </a:solidFill>
                <a:latin typeface="TDTD순고딕"/>
                <a:ea typeface="TDTD순고딕"/>
                <a:cs typeface="TDTD순고딕"/>
                <a:sym typeface="TDTD순고딕"/>
              </a:rPr>
              <a:t>	6. Have bad dreams</a:t>
            </a:r>
          </a:p>
          <a:p>
            <a:pPr algn="l">
              <a:lnSpc>
                <a:spcPts val="3079"/>
              </a:lnSpc>
            </a:pPr>
            <a:r>
              <a:rPr lang="en-US" sz="2500" dirty="0">
                <a:solidFill>
                  <a:srgbClr val="485849"/>
                </a:solidFill>
                <a:latin typeface="TDTD순고딕"/>
                <a:ea typeface="TDTD순고딕"/>
                <a:cs typeface="TDTD순고딕"/>
                <a:sym typeface="TDTD순고딕"/>
              </a:rPr>
              <a:t>	7. Have pain</a:t>
            </a:r>
          </a:p>
          <a:p>
            <a:pPr algn="l">
              <a:lnSpc>
                <a:spcPts val="3079"/>
              </a:lnSpc>
            </a:pPr>
            <a:endParaRPr lang="en-US" sz="2500" dirty="0">
              <a:solidFill>
                <a:srgbClr val="485849"/>
              </a:solidFill>
              <a:latin typeface="TDTD순고딕"/>
              <a:ea typeface="TDTD순고딕"/>
              <a:cs typeface="TDTD순고딕"/>
              <a:sym typeface="TDTD순고딕"/>
            </a:endParaRPr>
          </a:p>
        </p:txBody>
      </p:sp>
    </p:spTree>
    <p:extLst>
      <p:ext uri="{BB962C8B-B14F-4D97-AF65-F5344CB8AC3E}">
        <p14:creationId xmlns:p14="http://schemas.microsoft.com/office/powerpoint/2010/main" val="3953296014"/>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A541C-769D-7284-3185-40A749890F19}"/>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A04AE31C-38B3-22FC-A020-84757D231B67}"/>
              </a:ext>
            </a:extLst>
          </p:cNvPr>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a:extLst>
              <a:ext uri="{FF2B5EF4-FFF2-40B4-BE49-F238E27FC236}">
                <a16:creationId xmlns:a16="http://schemas.microsoft.com/office/drawing/2014/main" id="{B646E6D0-1380-142F-450F-EE0EB738217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8" name="그림 67">
            <a:extLst>
              <a:ext uri="{FF2B5EF4-FFF2-40B4-BE49-F238E27FC236}">
                <a16:creationId xmlns:a16="http://schemas.microsoft.com/office/drawing/2014/main" id="{4DD743ED-992F-A853-0377-25D64A349FD3}"/>
              </a:ext>
            </a:extLst>
          </p:cNvPr>
          <p:cNvPicPr>
            <a:picLocks noChangeAspect="1"/>
          </p:cNvPicPr>
          <p:nvPr/>
        </p:nvPicPr>
        <p:blipFill>
          <a:blip r:embed="rId3"/>
          <a:stretch>
            <a:fillRect/>
          </a:stretch>
        </p:blipFill>
        <p:spPr>
          <a:xfrm>
            <a:off x="2909886" y="2907322"/>
            <a:ext cx="12468225" cy="1314450"/>
          </a:xfrm>
          <a:prstGeom prst="rect">
            <a:avLst/>
          </a:prstGeom>
        </p:spPr>
      </p:pic>
      <p:sp>
        <p:nvSpPr>
          <p:cNvPr id="2" name="TextBox 45">
            <a:extLst>
              <a:ext uri="{FF2B5EF4-FFF2-40B4-BE49-F238E27FC236}">
                <a16:creationId xmlns:a16="http://schemas.microsoft.com/office/drawing/2014/main" id="{9434F924-317C-0691-3F1C-713C041BD117}"/>
              </a:ext>
            </a:extLst>
          </p:cNvPr>
          <p:cNvSpPr txBox="1"/>
          <p:nvPr/>
        </p:nvSpPr>
        <p:spPr>
          <a:xfrm>
            <a:off x="2447924" y="4610100"/>
            <a:ext cx="13392149" cy="356597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[Questions about stress level]</a:t>
            </a:r>
          </a:p>
          <a:p>
            <a:pPr algn="l">
              <a:lnSpc>
                <a:spcPts val="3079"/>
              </a:lnSpc>
            </a:pPr>
            <a:r>
              <a:rPr lang="en-US" sz="2500" dirty="0">
                <a:solidFill>
                  <a:srgbClr val="485849"/>
                </a:solidFill>
                <a:latin typeface="TDTD순고딕"/>
                <a:ea typeface="TDTD순고딕"/>
                <a:cs typeface="TDTD순고딕"/>
                <a:sym typeface="TDTD순고딕"/>
              </a:rPr>
              <a:t>   - What is your stress level in these given situations</a:t>
            </a:r>
          </a:p>
          <a:p>
            <a:pPr algn="l">
              <a:lnSpc>
                <a:spcPts val="3079"/>
              </a:lnSpc>
            </a:pPr>
            <a:r>
              <a:rPr lang="en-US" sz="2500" dirty="0">
                <a:solidFill>
                  <a:srgbClr val="485849"/>
                </a:solidFill>
                <a:latin typeface="TDTD순고딕"/>
                <a:ea typeface="TDTD순고딕"/>
                <a:cs typeface="TDTD순고딕"/>
                <a:sym typeface="TDTD순고딕"/>
              </a:rPr>
              <a:t>	1. An assignment in less than a day</a:t>
            </a:r>
          </a:p>
          <a:p>
            <a:pPr algn="l">
              <a:lnSpc>
                <a:spcPts val="3079"/>
              </a:lnSpc>
            </a:pPr>
            <a:r>
              <a:rPr lang="en-US" sz="2500" dirty="0">
                <a:solidFill>
                  <a:srgbClr val="485849"/>
                </a:solidFill>
                <a:latin typeface="TDTD순고딕"/>
                <a:ea typeface="TDTD순고딕"/>
                <a:cs typeface="TDTD순고딕"/>
                <a:sym typeface="TDTD순고딕"/>
              </a:rPr>
              <a:t>	2. </a:t>
            </a:r>
            <a:r>
              <a:rPr lang="en-US" altLang="ko-KR" sz="2500" dirty="0">
                <a:solidFill>
                  <a:srgbClr val="485849"/>
                </a:solidFill>
                <a:latin typeface="TDTD순고딕"/>
                <a:ea typeface="TDTD순고딕"/>
                <a:cs typeface="TDTD순고딕"/>
                <a:sym typeface="TDTD순고딕"/>
              </a:rPr>
              <a:t>A </a:t>
            </a:r>
            <a:r>
              <a:rPr lang="en-US" sz="2500" dirty="0">
                <a:solidFill>
                  <a:srgbClr val="485849"/>
                </a:solidFill>
                <a:latin typeface="TDTD순고딕"/>
                <a:ea typeface="TDTD순고딕"/>
                <a:cs typeface="TDTD순고딕"/>
                <a:sym typeface="TDTD순고딕"/>
              </a:rPr>
              <a:t>week before exams</a:t>
            </a:r>
          </a:p>
          <a:p>
            <a:pPr algn="l">
              <a:lnSpc>
                <a:spcPts val="3079"/>
              </a:lnSpc>
            </a:pPr>
            <a:r>
              <a:rPr lang="en-US" sz="2500" dirty="0">
                <a:solidFill>
                  <a:srgbClr val="485849"/>
                </a:solidFill>
                <a:latin typeface="TDTD순고딕"/>
                <a:ea typeface="TDTD순고딕"/>
                <a:cs typeface="TDTD순고딕"/>
                <a:sym typeface="TDTD순고딕"/>
              </a:rPr>
              <a:t>	3. Asking for an extra ketchup packet at a restaurant</a:t>
            </a:r>
          </a:p>
          <a:p>
            <a:pPr algn="l">
              <a:lnSpc>
                <a:spcPts val="3079"/>
              </a:lnSpc>
            </a:pPr>
            <a:r>
              <a:rPr lang="en-US" sz="2500" dirty="0">
                <a:solidFill>
                  <a:srgbClr val="485849"/>
                </a:solidFill>
                <a:latin typeface="TDTD순고딕"/>
                <a:ea typeface="TDTD순고딕"/>
                <a:cs typeface="TDTD순고딕"/>
                <a:sym typeface="TDTD순고딕"/>
              </a:rPr>
              <a:t>	4. Meeting a new person</a:t>
            </a:r>
          </a:p>
          <a:p>
            <a:pPr algn="l">
              <a:lnSpc>
                <a:spcPts val="3079"/>
              </a:lnSpc>
            </a:pPr>
            <a:r>
              <a:rPr lang="en-US" sz="2500" dirty="0">
                <a:solidFill>
                  <a:srgbClr val="485849"/>
                </a:solidFill>
                <a:latin typeface="TDTD순고딕"/>
                <a:ea typeface="TDTD순고딕"/>
                <a:cs typeface="TDTD순고딕"/>
                <a:sym typeface="TDTD순고딕"/>
              </a:rPr>
              <a:t>	5. Asking for help</a:t>
            </a:r>
          </a:p>
          <a:p>
            <a:pPr algn="l">
              <a:lnSpc>
                <a:spcPts val="3079"/>
              </a:lnSpc>
            </a:pPr>
            <a:r>
              <a:rPr lang="en-US" sz="2500" dirty="0">
                <a:solidFill>
                  <a:srgbClr val="485849"/>
                </a:solidFill>
                <a:latin typeface="TDTD순고딕"/>
                <a:ea typeface="TDTD순고딕"/>
                <a:cs typeface="TDTD순고딕"/>
                <a:sym typeface="TDTD순고딕"/>
              </a:rPr>
              <a:t>	6. Confronting someone</a:t>
            </a:r>
          </a:p>
          <a:p>
            <a:pPr algn="l">
              <a:lnSpc>
                <a:spcPts val="3079"/>
              </a:lnSpc>
            </a:pPr>
            <a:r>
              <a:rPr lang="en-US" sz="2500" dirty="0">
                <a:solidFill>
                  <a:srgbClr val="485849"/>
                </a:solidFill>
                <a:latin typeface="TDTD순고딕"/>
                <a:ea typeface="TDTD순고딕"/>
                <a:cs typeface="TDTD순고딕"/>
                <a:sym typeface="TDTD순고딕"/>
              </a:rPr>
              <a:t>	7. Doing something without help</a:t>
            </a:r>
          </a:p>
        </p:txBody>
      </p:sp>
    </p:spTree>
    <p:extLst>
      <p:ext uri="{BB962C8B-B14F-4D97-AF65-F5344CB8AC3E}">
        <p14:creationId xmlns:p14="http://schemas.microsoft.com/office/powerpoint/2010/main" val="51877455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93561-A950-09D4-C716-14DE19364471}"/>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CE574444-C0B5-D0D9-5527-4FC9FE74F3FF}"/>
              </a:ext>
            </a:extLst>
          </p:cNvPr>
          <p:cNvSpPr txBox="1"/>
          <p:nvPr/>
        </p:nvSpPr>
        <p:spPr>
          <a:xfrm>
            <a:off x="4239802" y="1410881"/>
            <a:ext cx="753625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Methodology</a:t>
            </a:r>
          </a:p>
        </p:txBody>
      </p:sp>
      <p:sp>
        <p:nvSpPr>
          <p:cNvPr id="20" name="TextBox 20">
            <a:extLst>
              <a:ext uri="{FF2B5EF4-FFF2-40B4-BE49-F238E27FC236}">
                <a16:creationId xmlns:a16="http://schemas.microsoft.com/office/drawing/2014/main" id="{A7AA7752-FD42-BD5C-DADE-604368ADB263}"/>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04</a:t>
            </a:r>
          </a:p>
        </p:txBody>
      </p:sp>
      <p:sp>
        <p:nvSpPr>
          <p:cNvPr id="94" name="TextBox 45">
            <a:extLst>
              <a:ext uri="{FF2B5EF4-FFF2-40B4-BE49-F238E27FC236}">
                <a16:creationId xmlns:a16="http://schemas.microsoft.com/office/drawing/2014/main" id="{3BB28E79-5563-A30F-7B29-C91CF8E1BFF5}"/>
              </a:ext>
            </a:extLst>
          </p:cNvPr>
          <p:cNvSpPr txBox="1"/>
          <p:nvPr/>
        </p:nvSpPr>
        <p:spPr>
          <a:xfrm>
            <a:off x="2447925" y="3086100"/>
            <a:ext cx="13392149" cy="1107996"/>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04-1. </a:t>
            </a:r>
          </a:p>
          <a:p>
            <a:pPr algn="l"/>
            <a:r>
              <a:rPr lang="en-US" sz="3600" dirty="0">
                <a:solidFill>
                  <a:srgbClr val="485849"/>
                </a:solidFill>
                <a:latin typeface="TDTD순고딕"/>
                <a:ea typeface="TDTD순고딕"/>
                <a:cs typeface="TDTD순고딕"/>
                <a:sym typeface="TDTD순고딕"/>
              </a:rPr>
              <a:t>04-2.</a:t>
            </a:r>
          </a:p>
        </p:txBody>
      </p:sp>
      <p:sp>
        <p:nvSpPr>
          <p:cNvPr id="95" name="TextBox 45">
            <a:extLst>
              <a:ext uri="{FF2B5EF4-FFF2-40B4-BE49-F238E27FC236}">
                <a16:creationId xmlns:a16="http://schemas.microsoft.com/office/drawing/2014/main" id="{87947E40-22E2-FF9E-80A8-64DF712C5D56}"/>
              </a:ext>
            </a:extLst>
          </p:cNvPr>
          <p:cNvSpPr txBox="1"/>
          <p:nvPr/>
        </p:nvSpPr>
        <p:spPr>
          <a:xfrm>
            <a:off x="3870789" y="3080657"/>
            <a:ext cx="13392149" cy="553998"/>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Data Preprocessing Steps</a:t>
            </a:r>
          </a:p>
        </p:txBody>
      </p:sp>
      <p:sp>
        <p:nvSpPr>
          <p:cNvPr id="96" name="TextBox 45">
            <a:extLst>
              <a:ext uri="{FF2B5EF4-FFF2-40B4-BE49-F238E27FC236}">
                <a16:creationId xmlns:a16="http://schemas.microsoft.com/office/drawing/2014/main" id="{E7F3E374-4CB8-CA75-C95A-B595395C43E9}"/>
              </a:ext>
            </a:extLst>
          </p:cNvPr>
          <p:cNvSpPr txBox="1"/>
          <p:nvPr/>
        </p:nvSpPr>
        <p:spPr>
          <a:xfrm>
            <a:off x="3870789" y="3634655"/>
            <a:ext cx="13392149" cy="553998"/>
          </a:xfrm>
          <a:prstGeom prst="rect">
            <a:avLst/>
          </a:prstGeom>
        </p:spPr>
        <p:txBody>
          <a:bodyPr wrap="square" lIns="0" tIns="0" rIns="0" bIns="0" rtlCol="0" anchor="t">
            <a:spAutoFit/>
          </a:bodyPr>
          <a:lstStyle/>
          <a:p>
            <a:pPr algn="l"/>
            <a:r>
              <a:rPr lang="en-US" sz="3600" dirty="0">
                <a:solidFill>
                  <a:srgbClr val="485849"/>
                </a:solidFill>
                <a:latin typeface="TDTD순고딕"/>
                <a:ea typeface="TDTD순고딕"/>
                <a:cs typeface="TDTD순고딕"/>
                <a:sym typeface="TDTD순고딕"/>
              </a:rPr>
              <a:t>Model Design</a:t>
            </a:r>
          </a:p>
        </p:txBody>
      </p:sp>
    </p:spTree>
    <p:extLst>
      <p:ext uri="{BB962C8B-B14F-4D97-AF65-F5344CB8AC3E}">
        <p14:creationId xmlns:p14="http://schemas.microsoft.com/office/powerpoint/2010/main" val="426468392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B8CFC-E775-839C-FF00-83D83B3161DF}"/>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64160ACA-C993-ED58-B3C3-63824EF1020E}"/>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3EF29B96-9F47-3B30-F5B0-C95EE5663338}"/>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grpSp>
        <p:nvGrpSpPr>
          <p:cNvPr id="12" name="Group 28">
            <a:extLst>
              <a:ext uri="{FF2B5EF4-FFF2-40B4-BE49-F238E27FC236}">
                <a16:creationId xmlns:a16="http://schemas.microsoft.com/office/drawing/2014/main" id="{A271088C-F2ED-90E6-49AC-BD024F638029}"/>
              </a:ext>
            </a:extLst>
          </p:cNvPr>
          <p:cNvGrpSpPr/>
          <p:nvPr/>
        </p:nvGrpSpPr>
        <p:grpSpPr>
          <a:xfrm>
            <a:off x="2233236" y="6162515"/>
            <a:ext cx="3775780" cy="973127"/>
            <a:chOff x="0" y="0"/>
            <a:chExt cx="5034373" cy="1297502"/>
          </a:xfrm>
        </p:grpSpPr>
        <p:grpSp>
          <p:nvGrpSpPr>
            <p:cNvPr id="13" name="Group 29">
              <a:extLst>
                <a:ext uri="{FF2B5EF4-FFF2-40B4-BE49-F238E27FC236}">
                  <a16:creationId xmlns:a16="http://schemas.microsoft.com/office/drawing/2014/main" id="{03DC6EE6-B747-FB05-C8A4-47B0E9BE84C8}"/>
                </a:ext>
              </a:extLst>
            </p:cNvPr>
            <p:cNvGrpSpPr/>
            <p:nvPr/>
          </p:nvGrpSpPr>
          <p:grpSpPr>
            <a:xfrm>
              <a:off x="0" y="140471"/>
              <a:ext cx="4919290" cy="1157031"/>
              <a:chOff x="0" y="0"/>
              <a:chExt cx="971712" cy="228549"/>
            </a:xfrm>
          </p:grpSpPr>
          <p:sp>
            <p:nvSpPr>
              <p:cNvPr id="17" name="Freeform 30">
                <a:extLst>
                  <a:ext uri="{FF2B5EF4-FFF2-40B4-BE49-F238E27FC236}">
                    <a16:creationId xmlns:a16="http://schemas.microsoft.com/office/drawing/2014/main" id="{49DC0159-3485-4413-CEAD-55936B21A15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1" name="TextBox 31">
                <a:extLst>
                  <a:ext uri="{FF2B5EF4-FFF2-40B4-BE49-F238E27FC236}">
                    <a16:creationId xmlns:a16="http://schemas.microsoft.com/office/drawing/2014/main" id="{37A63EF5-EB7B-63BB-99BF-CC50B27F78B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5" name="Freeform 33">
              <a:extLst>
                <a:ext uri="{FF2B5EF4-FFF2-40B4-BE49-F238E27FC236}">
                  <a16:creationId xmlns:a16="http://schemas.microsoft.com/office/drawing/2014/main" id="{206B4693-39AD-BB10-DDAE-0959EAF49480}"/>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7" name="Group 21">
            <a:extLst>
              <a:ext uri="{FF2B5EF4-FFF2-40B4-BE49-F238E27FC236}">
                <a16:creationId xmlns:a16="http://schemas.microsoft.com/office/drawing/2014/main" id="{8931E4CA-5B9A-D6B2-D5B9-9EF1EE9E1C4B}"/>
              </a:ext>
            </a:extLst>
          </p:cNvPr>
          <p:cNvGrpSpPr>
            <a:grpSpLocks noChangeAspect="1"/>
          </p:cNvGrpSpPr>
          <p:nvPr/>
        </p:nvGrpSpPr>
        <p:grpSpPr>
          <a:xfrm>
            <a:off x="2209799" y="2781300"/>
            <a:ext cx="4944740" cy="1274400"/>
            <a:chOff x="0" y="1"/>
            <a:chExt cx="5034375" cy="1297501"/>
          </a:xfrm>
        </p:grpSpPr>
        <p:grpSp>
          <p:nvGrpSpPr>
            <p:cNvPr id="29" name="Group 22">
              <a:extLst>
                <a:ext uri="{FF2B5EF4-FFF2-40B4-BE49-F238E27FC236}">
                  <a16:creationId xmlns:a16="http://schemas.microsoft.com/office/drawing/2014/main" id="{5A564E26-B51C-170B-58FA-EBD337B54E17}"/>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B33D398D-F8BA-9C5F-C331-E9348359917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C66F6C2B-9EAB-FD5F-1E1C-B9DF693FC13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2BC35417-17B4-7F8F-BEA9-77978837770A}"/>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Column Cleanup</a:t>
              </a:r>
              <a:endParaRPr lang="ko-KR" altLang="en-US" sz="3600" dirty="0">
                <a:solidFill>
                  <a:schemeClr val="bg1"/>
                </a:solidFill>
                <a:latin typeface="Tlab 레트로라이프" panose="020B0600000101010101" charset="-127"/>
                <a:ea typeface="Tlab 레트로라이프" panose="020B0600000101010101" charset="-127"/>
              </a:endParaRPr>
            </a:p>
          </p:txBody>
        </p:sp>
      </p:grpSp>
      <p:grpSp>
        <p:nvGrpSpPr>
          <p:cNvPr id="4" name="Group 28">
            <a:extLst>
              <a:ext uri="{FF2B5EF4-FFF2-40B4-BE49-F238E27FC236}">
                <a16:creationId xmlns:a16="http://schemas.microsoft.com/office/drawing/2014/main" id="{0D79791D-D1B3-7246-0250-688AC1D637AD}"/>
              </a:ext>
            </a:extLst>
          </p:cNvPr>
          <p:cNvGrpSpPr/>
          <p:nvPr/>
        </p:nvGrpSpPr>
        <p:grpSpPr>
          <a:xfrm>
            <a:off x="2209800" y="7774543"/>
            <a:ext cx="3775780" cy="973127"/>
            <a:chOff x="0" y="0"/>
            <a:chExt cx="5034373" cy="1297502"/>
          </a:xfrm>
        </p:grpSpPr>
        <p:grpSp>
          <p:nvGrpSpPr>
            <p:cNvPr id="5" name="Group 29">
              <a:extLst>
                <a:ext uri="{FF2B5EF4-FFF2-40B4-BE49-F238E27FC236}">
                  <a16:creationId xmlns:a16="http://schemas.microsoft.com/office/drawing/2014/main" id="{092342C9-7B3C-84D8-953A-928A39769EFD}"/>
                </a:ext>
              </a:extLst>
            </p:cNvPr>
            <p:cNvGrpSpPr/>
            <p:nvPr/>
          </p:nvGrpSpPr>
          <p:grpSpPr>
            <a:xfrm>
              <a:off x="0" y="140471"/>
              <a:ext cx="4919290" cy="1157031"/>
              <a:chOff x="0" y="0"/>
              <a:chExt cx="971712" cy="228549"/>
            </a:xfrm>
          </p:grpSpPr>
          <p:sp>
            <p:nvSpPr>
              <p:cNvPr id="7" name="Freeform 30">
                <a:extLst>
                  <a:ext uri="{FF2B5EF4-FFF2-40B4-BE49-F238E27FC236}">
                    <a16:creationId xmlns:a16="http://schemas.microsoft.com/office/drawing/2014/main" id="{771ECD3E-B2EB-B2B7-4808-EA1415F01D0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8" name="TextBox 31">
                <a:extLst>
                  <a:ext uri="{FF2B5EF4-FFF2-40B4-BE49-F238E27FC236}">
                    <a16:creationId xmlns:a16="http://schemas.microsoft.com/office/drawing/2014/main" id="{9760E1E7-4C1E-7505-2404-70FE6EB46C8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6" name="Freeform 33">
              <a:extLst>
                <a:ext uri="{FF2B5EF4-FFF2-40B4-BE49-F238E27FC236}">
                  <a16:creationId xmlns:a16="http://schemas.microsoft.com/office/drawing/2014/main" id="{4059E458-4344-848E-E555-89D435702C66}"/>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5" name="TextBox 48">
            <a:extLst>
              <a:ext uri="{FF2B5EF4-FFF2-40B4-BE49-F238E27FC236}">
                <a16:creationId xmlns:a16="http://schemas.microsoft.com/office/drawing/2014/main" id="{F35419FC-321B-282D-3D3D-586ABE655B47}"/>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36" name="TextBox 48">
            <a:extLst>
              <a:ext uri="{FF2B5EF4-FFF2-40B4-BE49-F238E27FC236}">
                <a16:creationId xmlns:a16="http://schemas.microsoft.com/office/drawing/2014/main" id="{E7C5CAA7-8F68-A18D-DDB3-9F828137D478}"/>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49" name="TextBox 47">
            <a:extLst>
              <a:ext uri="{FF2B5EF4-FFF2-40B4-BE49-F238E27FC236}">
                <a16:creationId xmlns:a16="http://schemas.microsoft.com/office/drawing/2014/main" id="{8A39090A-D5D3-F692-23F1-DDDBA3821D1E}"/>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50" name="그룹 49">
            <a:extLst>
              <a:ext uri="{FF2B5EF4-FFF2-40B4-BE49-F238E27FC236}">
                <a16:creationId xmlns:a16="http://schemas.microsoft.com/office/drawing/2014/main" id="{3C68C886-5557-76EC-A14B-C4ACAE5917EA}"/>
              </a:ext>
            </a:extLst>
          </p:cNvPr>
          <p:cNvGrpSpPr/>
          <p:nvPr/>
        </p:nvGrpSpPr>
        <p:grpSpPr>
          <a:xfrm>
            <a:off x="2209800" y="4475013"/>
            <a:ext cx="3775779" cy="973127"/>
            <a:chOff x="2209800" y="4768871"/>
            <a:chExt cx="3775779" cy="973127"/>
          </a:xfrm>
        </p:grpSpPr>
        <p:grpSp>
          <p:nvGrpSpPr>
            <p:cNvPr id="51" name="Group 35">
              <a:extLst>
                <a:ext uri="{FF2B5EF4-FFF2-40B4-BE49-F238E27FC236}">
                  <a16:creationId xmlns:a16="http://schemas.microsoft.com/office/drawing/2014/main" id="{EB486D75-9A24-25B4-9463-747921B64949}"/>
                </a:ext>
              </a:extLst>
            </p:cNvPr>
            <p:cNvGrpSpPr/>
            <p:nvPr/>
          </p:nvGrpSpPr>
          <p:grpSpPr>
            <a:xfrm>
              <a:off x="2209800" y="4874224"/>
              <a:ext cx="3689468" cy="867774"/>
              <a:chOff x="0" y="0"/>
              <a:chExt cx="971712" cy="228549"/>
            </a:xfrm>
          </p:grpSpPr>
          <p:sp>
            <p:nvSpPr>
              <p:cNvPr id="53" name="Freeform 36">
                <a:extLst>
                  <a:ext uri="{FF2B5EF4-FFF2-40B4-BE49-F238E27FC236}">
                    <a16:creationId xmlns:a16="http://schemas.microsoft.com/office/drawing/2014/main" id="{EF4C621C-E5E2-DC1E-C31F-9E989A2ABFB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4" name="TextBox 37">
                <a:extLst>
                  <a:ext uri="{FF2B5EF4-FFF2-40B4-BE49-F238E27FC236}">
                    <a16:creationId xmlns:a16="http://schemas.microsoft.com/office/drawing/2014/main" id="{5629A761-EA78-1453-0156-8F2A511C9BD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52" name="Freeform 39">
              <a:extLst>
                <a:ext uri="{FF2B5EF4-FFF2-40B4-BE49-F238E27FC236}">
                  <a16:creationId xmlns:a16="http://schemas.microsoft.com/office/drawing/2014/main" id="{F3CB87BE-4BB9-B6A3-2CD8-569714C39962}"/>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5" name="TextBox 45">
            <a:extLst>
              <a:ext uri="{FF2B5EF4-FFF2-40B4-BE49-F238E27FC236}">
                <a16:creationId xmlns:a16="http://schemas.microsoft.com/office/drawing/2014/main" id="{3409B26C-497F-6763-8693-B92E2B3F741E}"/>
              </a:ext>
            </a:extLst>
          </p:cNvPr>
          <p:cNvSpPr txBox="1"/>
          <p:nvPr/>
        </p:nvSpPr>
        <p:spPr>
          <a:xfrm>
            <a:off x="7924800" y="3167550"/>
            <a:ext cx="89916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Renaming columns, removing irrelevant features, and filtering out outliers</a:t>
            </a:r>
          </a:p>
        </p:txBody>
      </p:sp>
      <p:sp>
        <p:nvSpPr>
          <p:cNvPr id="24" name="직사각형 23">
            <a:extLst>
              <a:ext uri="{FF2B5EF4-FFF2-40B4-BE49-F238E27FC236}">
                <a16:creationId xmlns:a16="http://schemas.microsoft.com/office/drawing/2014/main" id="{B1A7B4E6-95F9-B182-4461-E9CA83EE634C}"/>
              </a:ext>
            </a:extLst>
          </p:cNvPr>
          <p:cNvSpPr/>
          <p:nvPr/>
        </p:nvSpPr>
        <p:spPr>
          <a:xfrm>
            <a:off x="6553200" y="4305300"/>
            <a:ext cx="10134600" cy="457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9B13CB48-E7E9-3156-6737-72855918BAFD}"/>
              </a:ext>
            </a:extLst>
          </p:cNvPr>
          <p:cNvPicPr>
            <a:picLocks noChangeAspect="1"/>
          </p:cNvPicPr>
          <p:nvPr/>
        </p:nvPicPr>
        <p:blipFill>
          <a:blip r:embed="rId2"/>
          <a:stretch>
            <a:fillRect/>
          </a:stretch>
        </p:blipFill>
        <p:spPr>
          <a:xfrm>
            <a:off x="7924800" y="4887341"/>
            <a:ext cx="7049167" cy="2934495"/>
          </a:xfrm>
          <a:prstGeom prst="rect">
            <a:avLst/>
          </a:prstGeom>
        </p:spPr>
      </p:pic>
    </p:spTree>
    <p:extLst>
      <p:ext uri="{BB962C8B-B14F-4D97-AF65-F5344CB8AC3E}">
        <p14:creationId xmlns:p14="http://schemas.microsoft.com/office/powerpoint/2010/main" val="282061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3CBCC-2FE8-42B8-A0B6-A9FD312A15CA}"/>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855E9CFB-12B6-6A55-FCFE-44C375664E97}"/>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A8907F16-149C-BEB6-BFB4-1BF796C50AAD}"/>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18" name="TextBox 45">
            <a:extLst>
              <a:ext uri="{FF2B5EF4-FFF2-40B4-BE49-F238E27FC236}">
                <a16:creationId xmlns:a16="http://schemas.microsoft.com/office/drawing/2014/main" id="{39EA5190-7C7F-23BB-1400-6ECDFEED125A}"/>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27" name="Group 21">
            <a:extLst>
              <a:ext uri="{FF2B5EF4-FFF2-40B4-BE49-F238E27FC236}">
                <a16:creationId xmlns:a16="http://schemas.microsoft.com/office/drawing/2014/main" id="{8FF1779B-C3C3-94DA-23B3-15F01BEBA712}"/>
              </a:ext>
            </a:extLst>
          </p:cNvPr>
          <p:cNvGrpSpPr/>
          <p:nvPr/>
        </p:nvGrpSpPr>
        <p:grpSpPr>
          <a:xfrm>
            <a:off x="2209800" y="2781300"/>
            <a:ext cx="3775781" cy="973126"/>
            <a:chOff x="0" y="1"/>
            <a:chExt cx="5034375" cy="1297501"/>
          </a:xfrm>
        </p:grpSpPr>
        <p:grpSp>
          <p:nvGrpSpPr>
            <p:cNvPr id="29" name="Group 22">
              <a:extLst>
                <a:ext uri="{FF2B5EF4-FFF2-40B4-BE49-F238E27FC236}">
                  <a16:creationId xmlns:a16="http://schemas.microsoft.com/office/drawing/2014/main" id="{8DDD68F6-C754-43CA-2EF1-BEDE51BB4E26}"/>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A49BEA88-9E8E-2F53-3F1F-FA4158CC2E1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DECC0426-7B6B-A287-C5AE-BEC576CB736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ED498F79-D5A1-7228-C271-1A1D60738275}"/>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sp>
        <p:nvSpPr>
          <p:cNvPr id="40" name="TextBox 47">
            <a:extLst>
              <a:ext uri="{FF2B5EF4-FFF2-40B4-BE49-F238E27FC236}">
                <a16:creationId xmlns:a16="http://schemas.microsoft.com/office/drawing/2014/main" id="{8768B182-7223-5842-2738-414C09F3E776}"/>
              </a:ext>
            </a:extLst>
          </p:cNvPr>
          <p:cNvSpPr txBox="1"/>
          <p:nvPr/>
        </p:nvSpPr>
        <p:spPr>
          <a:xfrm>
            <a:off x="7924800" y="4444152"/>
            <a:ext cx="8908026" cy="119814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Converted categorical answers (e.g., stress and sleep issues) into numerical scores based on common-sense weighting</a:t>
            </a:r>
          </a:p>
        </p:txBody>
      </p:sp>
      <p:grpSp>
        <p:nvGrpSpPr>
          <p:cNvPr id="42" name="그룹 41">
            <a:extLst>
              <a:ext uri="{FF2B5EF4-FFF2-40B4-BE49-F238E27FC236}">
                <a16:creationId xmlns:a16="http://schemas.microsoft.com/office/drawing/2014/main" id="{BF031296-653D-C5BE-0632-CF181FE91271}"/>
              </a:ext>
            </a:extLst>
          </p:cNvPr>
          <p:cNvGrpSpPr>
            <a:grpSpLocks noChangeAspect="1"/>
          </p:cNvGrpSpPr>
          <p:nvPr/>
        </p:nvGrpSpPr>
        <p:grpSpPr>
          <a:xfrm>
            <a:off x="2209800" y="4475012"/>
            <a:ext cx="4944733" cy="1274400"/>
            <a:chOff x="2209800" y="4768871"/>
            <a:chExt cx="3775779" cy="973127"/>
          </a:xfrm>
        </p:grpSpPr>
        <p:grpSp>
          <p:nvGrpSpPr>
            <p:cNvPr id="45" name="Group 35">
              <a:extLst>
                <a:ext uri="{FF2B5EF4-FFF2-40B4-BE49-F238E27FC236}">
                  <a16:creationId xmlns:a16="http://schemas.microsoft.com/office/drawing/2014/main" id="{6861A4A7-256E-DA12-3B0B-9AFDDF6C1C9A}"/>
                </a:ext>
              </a:extLst>
            </p:cNvPr>
            <p:cNvGrpSpPr/>
            <p:nvPr/>
          </p:nvGrpSpPr>
          <p:grpSpPr>
            <a:xfrm>
              <a:off x="2209800" y="4874224"/>
              <a:ext cx="3689468" cy="867774"/>
              <a:chOff x="0" y="0"/>
              <a:chExt cx="971712" cy="228549"/>
            </a:xfrm>
          </p:grpSpPr>
          <p:sp>
            <p:nvSpPr>
              <p:cNvPr id="47" name="Freeform 36">
                <a:extLst>
                  <a:ext uri="{FF2B5EF4-FFF2-40B4-BE49-F238E27FC236}">
                    <a16:creationId xmlns:a16="http://schemas.microsoft.com/office/drawing/2014/main" id="{D5ACFB60-3EE7-33A7-A6C3-A07F8A8EA65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8" name="TextBox 37">
                <a:extLst>
                  <a:ext uri="{FF2B5EF4-FFF2-40B4-BE49-F238E27FC236}">
                    <a16:creationId xmlns:a16="http://schemas.microsoft.com/office/drawing/2014/main" id="{9D1CD787-A313-C6FA-4522-2B723FBA025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6" name="Freeform 39">
              <a:extLst>
                <a:ext uri="{FF2B5EF4-FFF2-40B4-BE49-F238E27FC236}">
                  <a16:creationId xmlns:a16="http://schemas.microsoft.com/office/drawing/2014/main" id="{93CF81D6-D662-244D-10D7-5FD9135A9520}"/>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spc="-150" dirty="0">
                  <a:solidFill>
                    <a:schemeClr val="bg1"/>
                  </a:solidFill>
                  <a:latin typeface="Tlab 레트로라이프" panose="020B0600000101010101" charset="-127"/>
                  <a:ea typeface="Tlab 레트로라이프" panose="020B0600000101010101" charset="-127"/>
                </a:rPr>
                <a:t>String-to-Numeric Conversion</a:t>
              </a:r>
            </a:p>
          </p:txBody>
        </p:sp>
      </p:grpSp>
      <p:grpSp>
        <p:nvGrpSpPr>
          <p:cNvPr id="11" name="Group 28">
            <a:extLst>
              <a:ext uri="{FF2B5EF4-FFF2-40B4-BE49-F238E27FC236}">
                <a16:creationId xmlns:a16="http://schemas.microsoft.com/office/drawing/2014/main" id="{417F289E-E33A-45CD-A5C4-1306077B0F47}"/>
              </a:ext>
            </a:extLst>
          </p:cNvPr>
          <p:cNvGrpSpPr/>
          <p:nvPr/>
        </p:nvGrpSpPr>
        <p:grpSpPr>
          <a:xfrm>
            <a:off x="2233236" y="6162515"/>
            <a:ext cx="3775780" cy="973127"/>
            <a:chOff x="0" y="0"/>
            <a:chExt cx="5034373" cy="1297502"/>
          </a:xfrm>
        </p:grpSpPr>
        <p:grpSp>
          <p:nvGrpSpPr>
            <p:cNvPr id="14" name="Group 29">
              <a:extLst>
                <a:ext uri="{FF2B5EF4-FFF2-40B4-BE49-F238E27FC236}">
                  <a16:creationId xmlns:a16="http://schemas.microsoft.com/office/drawing/2014/main" id="{103111AB-13DB-68B8-BAB4-5BB528EE381A}"/>
                </a:ext>
              </a:extLst>
            </p:cNvPr>
            <p:cNvGrpSpPr/>
            <p:nvPr/>
          </p:nvGrpSpPr>
          <p:grpSpPr>
            <a:xfrm>
              <a:off x="0" y="140471"/>
              <a:ext cx="4919290" cy="1157031"/>
              <a:chOff x="0" y="0"/>
              <a:chExt cx="971712" cy="228549"/>
            </a:xfrm>
          </p:grpSpPr>
          <p:sp>
            <p:nvSpPr>
              <p:cNvPr id="22" name="Freeform 30">
                <a:extLst>
                  <a:ext uri="{FF2B5EF4-FFF2-40B4-BE49-F238E27FC236}">
                    <a16:creationId xmlns:a16="http://schemas.microsoft.com/office/drawing/2014/main" id="{70F62C9A-87F4-780B-D97D-A8C9E696B48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3" name="TextBox 31">
                <a:extLst>
                  <a:ext uri="{FF2B5EF4-FFF2-40B4-BE49-F238E27FC236}">
                    <a16:creationId xmlns:a16="http://schemas.microsoft.com/office/drawing/2014/main" id="{83582164-5E5B-B971-5869-0443DB14393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6" name="Freeform 33">
              <a:extLst>
                <a:ext uri="{FF2B5EF4-FFF2-40B4-BE49-F238E27FC236}">
                  <a16:creationId xmlns:a16="http://schemas.microsoft.com/office/drawing/2014/main" id="{916DDF5C-2770-1CF2-6E72-0C6F040C611B}"/>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4" name="Group 28">
            <a:extLst>
              <a:ext uri="{FF2B5EF4-FFF2-40B4-BE49-F238E27FC236}">
                <a16:creationId xmlns:a16="http://schemas.microsoft.com/office/drawing/2014/main" id="{2D08E1A4-5BE6-838B-5D37-0C4A9A5C18F3}"/>
              </a:ext>
            </a:extLst>
          </p:cNvPr>
          <p:cNvGrpSpPr/>
          <p:nvPr/>
        </p:nvGrpSpPr>
        <p:grpSpPr>
          <a:xfrm>
            <a:off x="2209800" y="7774543"/>
            <a:ext cx="3775780" cy="973127"/>
            <a:chOff x="0" y="0"/>
            <a:chExt cx="5034373" cy="1297502"/>
          </a:xfrm>
        </p:grpSpPr>
        <p:grpSp>
          <p:nvGrpSpPr>
            <p:cNvPr id="25" name="Group 29">
              <a:extLst>
                <a:ext uri="{FF2B5EF4-FFF2-40B4-BE49-F238E27FC236}">
                  <a16:creationId xmlns:a16="http://schemas.microsoft.com/office/drawing/2014/main" id="{A2655F43-8A8D-1CC5-6F78-3C1FA55B218D}"/>
                </a:ext>
              </a:extLst>
            </p:cNvPr>
            <p:cNvGrpSpPr/>
            <p:nvPr/>
          </p:nvGrpSpPr>
          <p:grpSpPr>
            <a:xfrm>
              <a:off x="0" y="140471"/>
              <a:ext cx="4919290" cy="1157031"/>
              <a:chOff x="0" y="0"/>
              <a:chExt cx="971712" cy="228549"/>
            </a:xfrm>
          </p:grpSpPr>
          <p:sp>
            <p:nvSpPr>
              <p:cNvPr id="28" name="Freeform 30">
                <a:extLst>
                  <a:ext uri="{FF2B5EF4-FFF2-40B4-BE49-F238E27FC236}">
                    <a16:creationId xmlns:a16="http://schemas.microsoft.com/office/drawing/2014/main" id="{94584190-E8E0-B496-A3B7-26A3376B6D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2875629B-3523-2381-9C09-873A388DA77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6" name="Freeform 33">
              <a:extLst>
                <a:ext uri="{FF2B5EF4-FFF2-40B4-BE49-F238E27FC236}">
                  <a16:creationId xmlns:a16="http://schemas.microsoft.com/office/drawing/2014/main" id="{C5F03024-322F-81B1-3C04-62CB9739A8AF}"/>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2" name="TextBox 48">
            <a:extLst>
              <a:ext uri="{FF2B5EF4-FFF2-40B4-BE49-F238E27FC236}">
                <a16:creationId xmlns:a16="http://schemas.microsoft.com/office/drawing/2014/main" id="{DD9F3513-2998-357A-D3CC-B0A0537FD0CE}"/>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37" name="TextBox 48">
            <a:extLst>
              <a:ext uri="{FF2B5EF4-FFF2-40B4-BE49-F238E27FC236}">
                <a16:creationId xmlns:a16="http://schemas.microsoft.com/office/drawing/2014/main" id="{5C47AAA9-5E6E-3F09-1979-C0E7FEB7680A}"/>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38" name="직사각형 37">
            <a:extLst>
              <a:ext uri="{FF2B5EF4-FFF2-40B4-BE49-F238E27FC236}">
                <a16:creationId xmlns:a16="http://schemas.microsoft.com/office/drawing/2014/main" id="{BF4038FD-4E26-A7E7-DFC6-9BE288FB921D}"/>
              </a:ext>
            </a:extLst>
          </p:cNvPr>
          <p:cNvSpPr/>
          <p:nvPr/>
        </p:nvSpPr>
        <p:spPr>
          <a:xfrm>
            <a:off x="6676909" y="2705827"/>
            <a:ext cx="9545302" cy="10485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595AA0D1-64FD-D6E6-7647-D2C82EEDF59F}"/>
              </a:ext>
            </a:extLst>
          </p:cNvPr>
          <p:cNvSpPr/>
          <p:nvPr/>
        </p:nvSpPr>
        <p:spPr>
          <a:xfrm>
            <a:off x="6553200" y="5986221"/>
            <a:ext cx="10134600" cy="28898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 name="그림 43">
            <a:extLst>
              <a:ext uri="{FF2B5EF4-FFF2-40B4-BE49-F238E27FC236}">
                <a16:creationId xmlns:a16="http://schemas.microsoft.com/office/drawing/2014/main" id="{8B1DB90F-C757-8240-03FC-C77E927A2198}"/>
              </a:ext>
            </a:extLst>
          </p:cNvPr>
          <p:cNvPicPr>
            <a:picLocks noChangeAspect="1"/>
          </p:cNvPicPr>
          <p:nvPr/>
        </p:nvPicPr>
        <p:blipFill>
          <a:blip r:embed="rId2"/>
          <a:stretch>
            <a:fillRect/>
          </a:stretch>
        </p:blipFill>
        <p:spPr>
          <a:xfrm>
            <a:off x="7332153" y="8211477"/>
            <a:ext cx="8219574" cy="736521"/>
          </a:xfrm>
          <a:prstGeom prst="rect">
            <a:avLst/>
          </a:prstGeom>
        </p:spPr>
      </p:pic>
      <p:pic>
        <p:nvPicPr>
          <p:cNvPr id="50" name="그림 49">
            <a:extLst>
              <a:ext uri="{FF2B5EF4-FFF2-40B4-BE49-F238E27FC236}">
                <a16:creationId xmlns:a16="http://schemas.microsoft.com/office/drawing/2014/main" id="{BF6F4111-B7E2-1631-64B2-8F33619C1CF1}"/>
              </a:ext>
            </a:extLst>
          </p:cNvPr>
          <p:cNvPicPr>
            <a:picLocks noChangeAspect="1"/>
          </p:cNvPicPr>
          <p:nvPr/>
        </p:nvPicPr>
        <p:blipFill>
          <a:blip r:embed="rId3"/>
          <a:stretch>
            <a:fillRect/>
          </a:stretch>
        </p:blipFill>
        <p:spPr>
          <a:xfrm>
            <a:off x="7772400" y="9071975"/>
            <a:ext cx="5024694" cy="835431"/>
          </a:xfrm>
          <a:prstGeom prst="rect">
            <a:avLst/>
          </a:prstGeom>
        </p:spPr>
      </p:pic>
      <p:pic>
        <p:nvPicPr>
          <p:cNvPr id="51" name="그림 50">
            <a:extLst>
              <a:ext uri="{FF2B5EF4-FFF2-40B4-BE49-F238E27FC236}">
                <a16:creationId xmlns:a16="http://schemas.microsoft.com/office/drawing/2014/main" id="{F2545DEF-DD7E-8CBC-EF34-DF705DF95FCB}"/>
              </a:ext>
            </a:extLst>
          </p:cNvPr>
          <p:cNvPicPr>
            <a:picLocks noChangeAspect="1"/>
          </p:cNvPicPr>
          <p:nvPr/>
        </p:nvPicPr>
        <p:blipFill>
          <a:blip r:embed="rId4"/>
          <a:srcRect r="18462" b="32657"/>
          <a:stretch>
            <a:fillRect/>
          </a:stretch>
        </p:blipFill>
        <p:spPr>
          <a:xfrm>
            <a:off x="7280539" y="5850932"/>
            <a:ext cx="4508400" cy="2243166"/>
          </a:xfrm>
          <a:prstGeom prst="rect">
            <a:avLst/>
          </a:prstGeom>
        </p:spPr>
      </p:pic>
      <p:pic>
        <p:nvPicPr>
          <p:cNvPr id="52" name="그림 51">
            <a:extLst>
              <a:ext uri="{FF2B5EF4-FFF2-40B4-BE49-F238E27FC236}">
                <a16:creationId xmlns:a16="http://schemas.microsoft.com/office/drawing/2014/main" id="{F7696DD3-DC2F-C628-8321-D479862FCA26}"/>
              </a:ext>
            </a:extLst>
          </p:cNvPr>
          <p:cNvPicPr>
            <a:picLocks noChangeAspect="1"/>
          </p:cNvPicPr>
          <p:nvPr/>
        </p:nvPicPr>
        <p:blipFill>
          <a:blip r:embed="rId5"/>
          <a:stretch>
            <a:fillRect/>
          </a:stretch>
        </p:blipFill>
        <p:spPr>
          <a:xfrm>
            <a:off x="12056277" y="5815471"/>
            <a:ext cx="4165934" cy="2191079"/>
          </a:xfrm>
          <a:prstGeom prst="rect">
            <a:avLst/>
          </a:prstGeom>
        </p:spPr>
      </p:pic>
    </p:spTree>
    <p:extLst>
      <p:ext uri="{BB962C8B-B14F-4D97-AF65-F5344CB8AC3E}">
        <p14:creationId xmlns:p14="http://schemas.microsoft.com/office/powerpoint/2010/main" val="272839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0640-7B70-CFD7-8C18-1A818893E2F1}"/>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2E8983CA-A892-C0A7-FB84-939465728BC1}"/>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DAAA4353-1FCD-2047-5223-DF6D0DE64A21}"/>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9" name="TextBox 48">
            <a:extLst>
              <a:ext uri="{FF2B5EF4-FFF2-40B4-BE49-F238E27FC236}">
                <a16:creationId xmlns:a16="http://schemas.microsoft.com/office/drawing/2014/main" id="{786ED635-4E7A-A303-8E46-619240D799CD}"/>
              </a:ext>
            </a:extLst>
          </p:cNvPr>
          <p:cNvSpPr txBox="1"/>
          <p:nvPr/>
        </p:nvSpPr>
        <p:spPr>
          <a:xfrm>
            <a:off x="7924800" y="6349992"/>
            <a:ext cx="89916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Created total scores and applied weighted mappings to key sleep behavior features</a:t>
            </a:r>
          </a:p>
        </p:txBody>
      </p:sp>
      <p:grpSp>
        <p:nvGrpSpPr>
          <p:cNvPr id="14" name="그룹 13">
            <a:extLst>
              <a:ext uri="{FF2B5EF4-FFF2-40B4-BE49-F238E27FC236}">
                <a16:creationId xmlns:a16="http://schemas.microsoft.com/office/drawing/2014/main" id="{8A25FD32-DFD8-9893-7E6C-AABFB07BCE47}"/>
              </a:ext>
            </a:extLst>
          </p:cNvPr>
          <p:cNvGrpSpPr>
            <a:grpSpLocks noChangeAspect="1"/>
          </p:cNvGrpSpPr>
          <p:nvPr/>
        </p:nvGrpSpPr>
        <p:grpSpPr>
          <a:xfrm>
            <a:off x="2233236" y="6162514"/>
            <a:ext cx="4944734" cy="1274400"/>
            <a:chOff x="2233236" y="6456373"/>
            <a:chExt cx="3775780" cy="973127"/>
          </a:xfrm>
        </p:grpSpPr>
        <p:grpSp>
          <p:nvGrpSpPr>
            <p:cNvPr id="16" name="Group 29">
              <a:extLst>
                <a:ext uri="{FF2B5EF4-FFF2-40B4-BE49-F238E27FC236}">
                  <a16:creationId xmlns:a16="http://schemas.microsoft.com/office/drawing/2014/main" id="{F3DECB93-CFF9-E1D5-1ACF-10D68B13D465}"/>
                </a:ext>
              </a:extLst>
            </p:cNvPr>
            <p:cNvGrpSpPr/>
            <p:nvPr/>
          </p:nvGrpSpPr>
          <p:grpSpPr>
            <a:xfrm>
              <a:off x="2233236" y="6561726"/>
              <a:ext cx="3689468" cy="867774"/>
              <a:chOff x="0" y="0"/>
              <a:chExt cx="971712" cy="228549"/>
            </a:xfrm>
          </p:grpSpPr>
          <p:sp>
            <p:nvSpPr>
              <p:cNvPr id="28" name="Freeform 30">
                <a:extLst>
                  <a:ext uri="{FF2B5EF4-FFF2-40B4-BE49-F238E27FC236}">
                    <a16:creationId xmlns:a16="http://schemas.microsoft.com/office/drawing/2014/main" id="{635B8070-6ECA-9612-82E3-CD8A20D0106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140EB7AA-667D-1AC2-5B91-5E61DCAAAEE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5" name="Freeform 33">
              <a:extLst>
                <a:ext uri="{FF2B5EF4-FFF2-40B4-BE49-F238E27FC236}">
                  <a16:creationId xmlns:a16="http://schemas.microsoft.com/office/drawing/2014/main" id="{70A54690-486D-ABB8-5C02-E750D3C8D28D}"/>
                </a:ext>
              </a:extLst>
            </p:cNvPr>
            <p:cNvSpPr/>
            <p:nvPr/>
          </p:nvSpPr>
          <p:spPr>
            <a:xfrm>
              <a:off x="2319548" y="6456373"/>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Feature Aggregation</a:t>
              </a:r>
            </a:p>
          </p:txBody>
        </p:sp>
      </p:grpSp>
      <p:sp>
        <p:nvSpPr>
          <p:cNvPr id="17" name="TextBox 45">
            <a:extLst>
              <a:ext uri="{FF2B5EF4-FFF2-40B4-BE49-F238E27FC236}">
                <a16:creationId xmlns:a16="http://schemas.microsoft.com/office/drawing/2014/main" id="{05444ADE-F9AC-F9B3-5B4A-CF9ECD21E089}"/>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18" name="Group 21">
            <a:extLst>
              <a:ext uri="{FF2B5EF4-FFF2-40B4-BE49-F238E27FC236}">
                <a16:creationId xmlns:a16="http://schemas.microsoft.com/office/drawing/2014/main" id="{E0E02377-2835-859A-8A29-F9677491D02A}"/>
              </a:ext>
            </a:extLst>
          </p:cNvPr>
          <p:cNvGrpSpPr/>
          <p:nvPr/>
        </p:nvGrpSpPr>
        <p:grpSpPr>
          <a:xfrm>
            <a:off x="2209800" y="2781300"/>
            <a:ext cx="3775781" cy="973126"/>
            <a:chOff x="0" y="1"/>
            <a:chExt cx="5034375" cy="1297501"/>
          </a:xfrm>
        </p:grpSpPr>
        <p:grpSp>
          <p:nvGrpSpPr>
            <p:cNvPr id="21" name="Group 22">
              <a:extLst>
                <a:ext uri="{FF2B5EF4-FFF2-40B4-BE49-F238E27FC236}">
                  <a16:creationId xmlns:a16="http://schemas.microsoft.com/office/drawing/2014/main" id="{D4E1F865-54C5-BCA2-7C5C-F6EC697122A0}"/>
                </a:ext>
              </a:extLst>
            </p:cNvPr>
            <p:cNvGrpSpPr/>
            <p:nvPr/>
          </p:nvGrpSpPr>
          <p:grpSpPr>
            <a:xfrm>
              <a:off x="0" y="140471"/>
              <a:ext cx="4919291" cy="1157031"/>
              <a:chOff x="0" y="0"/>
              <a:chExt cx="971712" cy="228549"/>
            </a:xfrm>
          </p:grpSpPr>
          <p:sp>
            <p:nvSpPr>
              <p:cNvPr id="37" name="Freeform 23">
                <a:extLst>
                  <a:ext uri="{FF2B5EF4-FFF2-40B4-BE49-F238E27FC236}">
                    <a16:creationId xmlns:a16="http://schemas.microsoft.com/office/drawing/2014/main" id="{25B613EE-F632-27A6-85D8-7B75490E09D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8" name="TextBox 24">
                <a:extLst>
                  <a:ext uri="{FF2B5EF4-FFF2-40B4-BE49-F238E27FC236}">
                    <a16:creationId xmlns:a16="http://schemas.microsoft.com/office/drawing/2014/main" id="{7176C05C-0236-6A1B-855F-1A0730ADB9E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5" name="Freeform 26">
              <a:extLst>
                <a:ext uri="{FF2B5EF4-FFF2-40B4-BE49-F238E27FC236}">
                  <a16:creationId xmlns:a16="http://schemas.microsoft.com/office/drawing/2014/main" id="{2AEC57D9-84AE-0D84-B0EB-E9405CBA9B94}"/>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grpSp>
        <p:nvGrpSpPr>
          <p:cNvPr id="39" name="Group 28">
            <a:extLst>
              <a:ext uri="{FF2B5EF4-FFF2-40B4-BE49-F238E27FC236}">
                <a16:creationId xmlns:a16="http://schemas.microsoft.com/office/drawing/2014/main" id="{4A9973BC-E4CF-6910-45C4-2258CC5ABE73}"/>
              </a:ext>
            </a:extLst>
          </p:cNvPr>
          <p:cNvGrpSpPr/>
          <p:nvPr/>
        </p:nvGrpSpPr>
        <p:grpSpPr>
          <a:xfrm>
            <a:off x="2209800" y="7774543"/>
            <a:ext cx="3775780" cy="973127"/>
            <a:chOff x="0" y="0"/>
            <a:chExt cx="5034373" cy="1297502"/>
          </a:xfrm>
        </p:grpSpPr>
        <p:grpSp>
          <p:nvGrpSpPr>
            <p:cNvPr id="41" name="Group 29">
              <a:extLst>
                <a:ext uri="{FF2B5EF4-FFF2-40B4-BE49-F238E27FC236}">
                  <a16:creationId xmlns:a16="http://schemas.microsoft.com/office/drawing/2014/main" id="{7E3B6E25-B649-5833-CFCC-DF06977678C3}"/>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A0D8CB41-99A9-DBAB-18D5-1761E88B5F3A}"/>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69AC2CA6-B2D7-DF56-7AD4-86DE774B99DB}"/>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2" name="Freeform 33">
              <a:extLst>
                <a:ext uri="{FF2B5EF4-FFF2-40B4-BE49-F238E27FC236}">
                  <a16:creationId xmlns:a16="http://schemas.microsoft.com/office/drawing/2014/main" id="{6CBDB37A-A773-2C73-1E58-1188F6A2C5D5}"/>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Stress Level Classification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5" name="TextBox 48">
            <a:extLst>
              <a:ext uri="{FF2B5EF4-FFF2-40B4-BE49-F238E27FC236}">
                <a16:creationId xmlns:a16="http://schemas.microsoft.com/office/drawing/2014/main" id="{DB9FD47D-55CF-F8E5-5FA9-50BBD1107BAD}"/>
              </a:ext>
            </a:extLst>
          </p:cNvPr>
          <p:cNvSpPr txBox="1"/>
          <p:nvPr/>
        </p:nvSpPr>
        <p:spPr>
          <a:xfrm>
            <a:off x="6781800" y="8015621"/>
            <a:ext cx="10134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Defined binary labels (High / Low) based on total stress score.</a:t>
            </a:r>
          </a:p>
        </p:txBody>
      </p:sp>
      <p:sp>
        <p:nvSpPr>
          <p:cNvPr id="46" name="TextBox 47">
            <a:extLst>
              <a:ext uri="{FF2B5EF4-FFF2-40B4-BE49-F238E27FC236}">
                <a16:creationId xmlns:a16="http://schemas.microsoft.com/office/drawing/2014/main" id="{070D02A7-043B-C1D0-3CC7-CFE5F5ADD6DC}"/>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47" name="그룹 46">
            <a:extLst>
              <a:ext uri="{FF2B5EF4-FFF2-40B4-BE49-F238E27FC236}">
                <a16:creationId xmlns:a16="http://schemas.microsoft.com/office/drawing/2014/main" id="{3BDBD662-0AF8-EB8D-0ECF-6FE3F5228EC6}"/>
              </a:ext>
            </a:extLst>
          </p:cNvPr>
          <p:cNvGrpSpPr/>
          <p:nvPr/>
        </p:nvGrpSpPr>
        <p:grpSpPr>
          <a:xfrm>
            <a:off x="2209800" y="4475013"/>
            <a:ext cx="3775779" cy="973127"/>
            <a:chOff x="2209800" y="4768871"/>
            <a:chExt cx="3775779" cy="973127"/>
          </a:xfrm>
        </p:grpSpPr>
        <p:grpSp>
          <p:nvGrpSpPr>
            <p:cNvPr id="48" name="Group 35">
              <a:extLst>
                <a:ext uri="{FF2B5EF4-FFF2-40B4-BE49-F238E27FC236}">
                  <a16:creationId xmlns:a16="http://schemas.microsoft.com/office/drawing/2014/main" id="{3DB01388-B356-1285-70E1-0182B39CF4C0}"/>
                </a:ext>
              </a:extLst>
            </p:cNvPr>
            <p:cNvGrpSpPr/>
            <p:nvPr/>
          </p:nvGrpSpPr>
          <p:grpSpPr>
            <a:xfrm>
              <a:off x="2209800" y="4874224"/>
              <a:ext cx="3689468" cy="867774"/>
              <a:chOff x="0" y="0"/>
              <a:chExt cx="971712" cy="228549"/>
            </a:xfrm>
          </p:grpSpPr>
          <p:sp>
            <p:nvSpPr>
              <p:cNvPr id="50" name="Freeform 36">
                <a:extLst>
                  <a:ext uri="{FF2B5EF4-FFF2-40B4-BE49-F238E27FC236}">
                    <a16:creationId xmlns:a16="http://schemas.microsoft.com/office/drawing/2014/main" id="{A49D20DA-5881-26F8-8C71-02B88642E50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1" name="TextBox 37">
                <a:extLst>
                  <a:ext uri="{FF2B5EF4-FFF2-40B4-BE49-F238E27FC236}">
                    <a16:creationId xmlns:a16="http://schemas.microsoft.com/office/drawing/2014/main" id="{F4A35517-C8BA-46E4-2B68-FC65D03CDC7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9" name="Freeform 39">
              <a:extLst>
                <a:ext uri="{FF2B5EF4-FFF2-40B4-BE49-F238E27FC236}">
                  <a16:creationId xmlns:a16="http://schemas.microsoft.com/office/drawing/2014/main" id="{21B24465-19E6-2DC7-718D-BF3285694539}"/>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2" name="직사각형 51">
            <a:extLst>
              <a:ext uri="{FF2B5EF4-FFF2-40B4-BE49-F238E27FC236}">
                <a16:creationId xmlns:a16="http://schemas.microsoft.com/office/drawing/2014/main" id="{E785ED23-38D7-A036-2E3B-57198263FEF1}"/>
              </a:ext>
            </a:extLst>
          </p:cNvPr>
          <p:cNvSpPr/>
          <p:nvPr/>
        </p:nvSpPr>
        <p:spPr>
          <a:xfrm>
            <a:off x="6667500" y="2859560"/>
            <a:ext cx="10248900" cy="28898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D63B46E-CBC0-168D-FF29-315EE77AF820}"/>
              </a:ext>
            </a:extLst>
          </p:cNvPr>
          <p:cNvSpPr/>
          <p:nvPr/>
        </p:nvSpPr>
        <p:spPr>
          <a:xfrm>
            <a:off x="6667500" y="7693817"/>
            <a:ext cx="9545302" cy="1319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5" name="그림 54">
            <a:extLst>
              <a:ext uri="{FF2B5EF4-FFF2-40B4-BE49-F238E27FC236}">
                <a16:creationId xmlns:a16="http://schemas.microsoft.com/office/drawing/2014/main" id="{330BE951-9645-493D-7C10-CA493CEB3293}"/>
              </a:ext>
            </a:extLst>
          </p:cNvPr>
          <p:cNvPicPr>
            <a:picLocks noChangeAspect="1"/>
          </p:cNvPicPr>
          <p:nvPr/>
        </p:nvPicPr>
        <p:blipFill>
          <a:blip r:embed="rId2"/>
          <a:stretch>
            <a:fillRect/>
          </a:stretch>
        </p:blipFill>
        <p:spPr>
          <a:xfrm>
            <a:off x="7948718" y="7572246"/>
            <a:ext cx="5381414" cy="357767"/>
          </a:xfrm>
          <a:prstGeom prst="rect">
            <a:avLst/>
          </a:prstGeom>
        </p:spPr>
      </p:pic>
      <p:pic>
        <p:nvPicPr>
          <p:cNvPr id="57" name="그림 56">
            <a:extLst>
              <a:ext uri="{FF2B5EF4-FFF2-40B4-BE49-F238E27FC236}">
                <a16:creationId xmlns:a16="http://schemas.microsoft.com/office/drawing/2014/main" id="{0FB40637-3535-AEB3-1E7D-CFD72582C1F5}"/>
              </a:ext>
            </a:extLst>
          </p:cNvPr>
          <p:cNvPicPr>
            <a:picLocks noChangeAspect="1"/>
          </p:cNvPicPr>
          <p:nvPr/>
        </p:nvPicPr>
        <p:blipFill>
          <a:blip r:embed="rId3"/>
          <a:stretch>
            <a:fillRect/>
          </a:stretch>
        </p:blipFill>
        <p:spPr>
          <a:xfrm>
            <a:off x="7934325" y="8037750"/>
            <a:ext cx="7749312" cy="385059"/>
          </a:xfrm>
          <a:prstGeom prst="rect">
            <a:avLst/>
          </a:prstGeom>
        </p:spPr>
      </p:pic>
      <p:pic>
        <p:nvPicPr>
          <p:cNvPr id="59" name="그림 58">
            <a:extLst>
              <a:ext uri="{FF2B5EF4-FFF2-40B4-BE49-F238E27FC236}">
                <a16:creationId xmlns:a16="http://schemas.microsoft.com/office/drawing/2014/main" id="{DC25B794-F6E6-145B-1AE4-DDF20B8DB770}"/>
              </a:ext>
            </a:extLst>
          </p:cNvPr>
          <p:cNvPicPr>
            <a:picLocks noChangeAspect="1"/>
          </p:cNvPicPr>
          <p:nvPr/>
        </p:nvPicPr>
        <p:blipFill>
          <a:blip r:embed="rId4"/>
          <a:stretch>
            <a:fillRect/>
          </a:stretch>
        </p:blipFill>
        <p:spPr>
          <a:xfrm>
            <a:off x="7924800" y="2817021"/>
            <a:ext cx="7162800" cy="3314313"/>
          </a:xfrm>
          <a:prstGeom prst="rect">
            <a:avLst/>
          </a:prstGeom>
        </p:spPr>
      </p:pic>
    </p:spTree>
    <p:extLst>
      <p:ext uri="{BB962C8B-B14F-4D97-AF65-F5344CB8AC3E}">
        <p14:creationId xmlns:p14="http://schemas.microsoft.com/office/powerpoint/2010/main" val="61096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AD64F-C842-8512-1A23-DD91AD9F158D}"/>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0CDC1C1F-CF3E-2351-E307-2A1707CECDF8}"/>
              </a:ext>
            </a:extLst>
          </p:cNvPr>
          <p:cNvSpPr txBox="1"/>
          <p:nvPr/>
        </p:nvSpPr>
        <p:spPr>
          <a:xfrm>
            <a:off x="4849402" y="1410881"/>
            <a:ext cx="12524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 Preprocessing Steps</a:t>
            </a:r>
          </a:p>
        </p:txBody>
      </p:sp>
      <p:sp>
        <p:nvSpPr>
          <p:cNvPr id="20" name="TextBox 20">
            <a:extLst>
              <a:ext uri="{FF2B5EF4-FFF2-40B4-BE49-F238E27FC236}">
                <a16:creationId xmlns:a16="http://schemas.microsoft.com/office/drawing/2014/main" id="{C96928EB-EE57-9836-D118-185C448FE55C}"/>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-1</a:t>
            </a:r>
          </a:p>
        </p:txBody>
      </p:sp>
      <p:sp>
        <p:nvSpPr>
          <p:cNvPr id="37" name="TextBox 48">
            <a:extLst>
              <a:ext uri="{FF2B5EF4-FFF2-40B4-BE49-F238E27FC236}">
                <a16:creationId xmlns:a16="http://schemas.microsoft.com/office/drawing/2014/main" id="{5AF9268D-76DE-0B6A-6D77-90AF9FDEDBA7}"/>
              </a:ext>
            </a:extLst>
          </p:cNvPr>
          <p:cNvSpPr txBox="1"/>
          <p:nvPr/>
        </p:nvSpPr>
        <p:spPr>
          <a:xfrm>
            <a:off x="7924800" y="7962020"/>
            <a:ext cx="65532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Defined binary labels (High / Low) based on total stress score.</a:t>
            </a:r>
          </a:p>
        </p:txBody>
      </p:sp>
      <p:grpSp>
        <p:nvGrpSpPr>
          <p:cNvPr id="38" name="Group 28">
            <a:extLst>
              <a:ext uri="{FF2B5EF4-FFF2-40B4-BE49-F238E27FC236}">
                <a16:creationId xmlns:a16="http://schemas.microsoft.com/office/drawing/2014/main" id="{E6856DA0-8315-140E-BEAC-78B38EBBECAA}"/>
              </a:ext>
            </a:extLst>
          </p:cNvPr>
          <p:cNvGrpSpPr>
            <a:grpSpLocks noChangeAspect="1"/>
          </p:cNvGrpSpPr>
          <p:nvPr/>
        </p:nvGrpSpPr>
        <p:grpSpPr>
          <a:xfrm>
            <a:off x="2209800" y="7774542"/>
            <a:ext cx="4944734" cy="1274400"/>
            <a:chOff x="0" y="0"/>
            <a:chExt cx="5034373" cy="1297502"/>
          </a:xfrm>
        </p:grpSpPr>
        <p:grpSp>
          <p:nvGrpSpPr>
            <p:cNvPr id="39" name="Group 29">
              <a:extLst>
                <a:ext uri="{FF2B5EF4-FFF2-40B4-BE49-F238E27FC236}">
                  <a16:creationId xmlns:a16="http://schemas.microsoft.com/office/drawing/2014/main" id="{97EB483E-2FD1-93F4-38FE-B7341D5C4391}"/>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AE6F2D30-81D0-1860-0B0C-064161A8BC7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4EBB6E71-9F69-AD7D-4FC1-3ECC0DB4FD9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1" name="Freeform 33">
              <a:extLst>
                <a:ext uri="{FF2B5EF4-FFF2-40B4-BE49-F238E27FC236}">
                  <a16:creationId xmlns:a16="http://schemas.microsoft.com/office/drawing/2014/main" id="{B934A18E-CA23-7CCF-5A64-3166CCA1AB4A}"/>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Stress Level Classification</a:t>
              </a:r>
            </a:p>
          </p:txBody>
        </p:sp>
      </p:grpSp>
      <p:sp>
        <p:nvSpPr>
          <p:cNvPr id="9" name="TextBox 45">
            <a:extLst>
              <a:ext uri="{FF2B5EF4-FFF2-40B4-BE49-F238E27FC236}">
                <a16:creationId xmlns:a16="http://schemas.microsoft.com/office/drawing/2014/main" id="{BC69D005-3B28-BDCF-943B-0A1DC6702764}"/>
              </a:ext>
            </a:extLst>
          </p:cNvPr>
          <p:cNvSpPr txBox="1"/>
          <p:nvPr/>
        </p:nvSpPr>
        <p:spPr>
          <a:xfrm>
            <a:off x="6781800" y="2835974"/>
            <a:ext cx="7696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Renaming columns, removing irrelevant features, and filtering out outliers</a:t>
            </a:r>
          </a:p>
        </p:txBody>
      </p:sp>
      <p:grpSp>
        <p:nvGrpSpPr>
          <p:cNvPr id="10" name="Group 21">
            <a:extLst>
              <a:ext uri="{FF2B5EF4-FFF2-40B4-BE49-F238E27FC236}">
                <a16:creationId xmlns:a16="http://schemas.microsoft.com/office/drawing/2014/main" id="{0E6C089B-67D2-7EE6-8394-298F05885C1E}"/>
              </a:ext>
            </a:extLst>
          </p:cNvPr>
          <p:cNvGrpSpPr/>
          <p:nvPr/>
        </p:nvGrpSpPr>
        <p:grpSpPr>
          <a:xfrm>
            <a:off x="2209800" y="2781300"/>
            <a:ext cx="3775781" cy="973126"/>
            <a:chOff x="0" y="1"/>
            <a:chExt cx="5034375" cy="1297501"/>
          </a:xfrm>
        </p:grpSpPr>
        <p:grpSp>
          <p:nvGrpSpPr>
            <p:cNvPr id="11" name="Group 22">
              <a:extLst>
                <a:ext uri="{FF2B5EF4-FFF2-40B4-BE49-F238E27FC236}">
                  <a16:creationId xmlns:a16="http://schemas.microsoft.com/office/drawing/2014/main" id="{09BE8745-1456-7B6A-8A4D-F08DB9D8CB33}"/>
                </a:ext>
              </a:extLst>
            </p:cNvPr>
            <p:cNvGrpSpPr/>
            <p:nvPr/>
          </p:nvGrpSpPr>
          <p:grpSpPr>
            <a:xfrm>
              <a:off x="0" y="140471"/>
              <a:ext cx="4919291" cy="1157031"/>
              <a:chOff x="0" y="0"/>
              <a:chExt cx="971712" cy="228549"/>
            </a:xfrm>
          </p:grpSpPr>
          <p:sp>
            <p:nvSpPr>
              <p:cNvPr id="16" name="Freeform 23">
                <a:extLst>
                  <a:ext uri="{FF2B5EF4-FFF2-40B4-BE49-F238E27FC236}">
                    <a16:creationId xmlns:a16="http://schemas.microsoft.com/office/drawing/2014/main" id="{35129A8E-41D1-CD2F-9510-D88B3990709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24">
                <a:extLst>
                  <a:ext uri="{FF2B5EF4-FFF2-40B4-BE49-F238E27FC236}">
                    <a16:creationId xmlns:a16="http://schemas.microsoft.com/office/drawing/2014/main" id="{0CC6DC26-3756-B11E-859C-4D89D54E894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14" name="Freeform 26">
              <a:extLst>
                <a:ext uri="{FF2B5EF4-FFF2-40B4-BE49-F238E27FC236}">
                  <a16:creationId xmlns:a16="http://schemas.microsoft.com/office/drawing/2014/main" id="{27BCA3B0-F780-A8E4-99B1-579D22712B70}"/>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Column Cleanup</a:t>
              </a:r>
            </a:p>
          </p:txBody>
        </p:sp>
      </p:grpSp>
      <p:sp>
        <p:nvSpPr>
          <p:cNvPr id="25" name="TextBox 47">
            <a:extLst>
              <a:ext uri="{FF2B5EF4-FFF2-40B4-BE49-F238E27FC236}">
                <a16:creationId xmlns:a16="http://schemas.microsoft.com/office/drawing/2014/main" id="{28DB9467-723D-858D-83EA-B4636296E2E0}"/>
              </a:ext>
            </a:extLst>
          </p:cNvPr>
          <p:cNvSpPr txBox="1"/>
          <p:nvPr/>
        </p:nvSpPr>
        <p:spPr>
          <a:xfrm>
            <a:off x="6781800" y="4532257"/>
            <a:ext cx="99060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Converted categorical answers (e.g., stress and sleep issues) into numerical scores based on common-sense weighting</a:t>
            </a:r>
          </a:p>
        </p:txBody>
      </p:sp>
      <p:grpSp>
        <p:nvGrpSpPr>
          <p:cNvPr id="28" name="그룹 27">
            <a:extLst>
              <a:ext uri="{FF2B5EF4-FFF2-40B4-BE49-F238E27FC236}">
                <a16:creationId xmlns:a16="http://schemas.microsoft.com/office/drawing/2014/main" id="{1039599C-7C3E-49F9-0F29-8B168D40E822}"/>
              </a:ext>
            </a:extLst>
          </p:cNvPr>
          <p:cNvGrpSpPr/>
          <p:nvPr/>
        </p:nvGrpSpPr>
        <p:grpSpPr>
          <a:xfrm>
            <a:off x="2209800" y="4475013"/>
            <a:ext cx="3775779" cy="973127"/>
            <a:chOff x="2209800" y="4768871"/>
            <a:chExt cx="3775779" cy="973127"/>
          </a:xfrm>
        </p:grpSpPr>
        <p:grpSp>
          <p:nvGrpSpPr>
            <p:cNvPr id="30" name="Group 35">
              <a:extLst>
                <a:ext uri="{FF2B5EF4-FFF2-40B4-BE49-F238E27FC236}">
                  <a16:creationId xmlns:a16="http://schemas.microsoft.com/office/drawing/2014/main" id="{E269E01F-87FF-F4E9-9A04-D113A997FEAA}"/>
                </a:ext>
              </a:extLst>
            </p:cNvPr>
            <p:cNvGrpSpPr/>
            <p:nvPr/>
          </p:nvGrpSpPr>
          <p:grpSpPr>
            <a:xfrm>
              <a:off x="2209800" y="4874224"/>
              <a:ext cx="3689468" cy="867774"/>
              <a:chOff x="0" y="0"/>
              <a:chExt cx="971712" cy="228549"/>
            </a:xfrm>
          </p:grpSpPr>
          <p:sp>
            <p:nvSpPr>
              <p:cNvPr id="35" name="Freeform 36">
                <a:extLst>
                  <a:ext uri="{FF2B5EF4-FFF2-40B4-BE49-F238E27FC236}">
                    <a16:creationId xmlns:a16="http://schemas.microsoft.com/office/drawing/2014/main" id="{777DD03E-4C00-1CCA-5618-97F3E6D86B1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6" name="TextBox 37">
                <a:extLst>
                  <a:ext uri="{FF2B5EF4-FFF2-40B4-BE49-F238E27FC236}">
                    <a16:creationId xmlns:a16="http://schemas.microsoft.com/office/drawing/2014/main" id="{83D53A8D-0548-EA27-DB98-3566173D3FE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2" name="Freeform 39">
              <a:extLst>
                <a:ext uri="{FF2B5EF4-FFF2-40B4-BE49-F238E27FC236}">
                  <a16:creationId xmlns:a16="http://schemas.microsoft.com/office/drawing/2014/main" id="{280EBEDC-34A2-ACD6-4C2E-5887F7BBA033}"/>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String-to-Numeric Conversion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40" name="Group 28">
            <a:extLst>
              <a:ext uri="{FF2B5EF4-FFF2-40B4-BE49-F238E27FC236}">
                <a16:creationId xmlns:a16="http://schemas.microsoft.com/office/drawing/2014/main" id="{7E2A9487-2AA1-B12C-6B95-CD2C9AC51343}"/>
              </a:ext>
            </a:extLst>
          </p:cNvPr>
          <p:cNvGrpSpPr/>
          <p:nvPr/>
        </p:nvGrpSpPr>
        <p:grpSpPr>
          <a:xfrm>
            <a:off x="2233236" y="6162515"/>
            <a:ext cx="3775780" cy="973127"/>
            <a:chOff x="0" y="0"/>
            <a:chExt cx="5034373" cy="1297502"/>
          </a:xfrm>
        </p:grpSpPr>
        <p:grpSp>
          <p:nvGrpSpPr>
            <p:cNvPr id="42" name="Group 29">
              <a:extLst>
                <a:ext uri="{FF2B5EF4-FFF2-40B4-BE49-F238E27FC236}">
                  <a16:creationId xmlns:a16="http://schemas.microsoft.com/office/drawing/2014/main" id="{8797EAB9-D8A5-8F31-C794-68B0879FEDC8}"/>
                </a:ext>
              </a:extLst>
            </p:cNvPr>
            <p:cNvGrpSpPr/>
            <p:nvPr/>
          </p:nvGrpSpPr>
          <p:grpSpPr>
            <a:xfrm>
              <a:off x="0" y="140471"/>
              <a:ext cx="4919290" cy="1157031"/>
              <a:chOff x="0" y="0"/>
              <a:chExt cx="971712" cy="228549"/>
            </a:xfrm>
          </p:grpSpPr>
          <p:sp>
            <p:nvSpPr>
              <p:cNvPr id="46" name="Freeform 30">
                <a:extLst>
                  <a:ext uri="{FF2B5EF4-FFF2-40B4-BE49-F238E27FC236}">
                    <a16:creationId xmlns:a16="http://schemas.microsoft.com/office/drawing/2014/main" id="{D1869931-2AED-162B-BCD7-0C602D6472C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7" name="TextBox 31">
                <a:extLst>
                  <a:ext uri="{FF2B5EF4-FFF2-40B4-BE49-F238E27FC236}">
                    <a16:creationId xmlns:a16="http://schemas.microsoft.com/office/drawing/2014/main" id="{BAE040D4-FFBD-161B-DF06-B09B3DD086C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5" name="Freeform 33">
              <a:extLst>
                <a:ext uri="{FF2B5EF4-FFF2-40B4-BE49-F238E27FC236}">
                  <a16:creationId xmlns:a16="http://schemas.microsoft.com/office/drawing/2014/main" id="{4195713A-AD01-7C94-C690-040F2DDEC01C}"/>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Aggregation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8" name="TextBox 48">
            <a:extLst>
              <a:ext uri="{FF2B5EF4-FFF2-40B4-BE49-F238E27FC236}">
                <a16:creationId xmlns:a16="http://schemas.microsoft.com/office/drawing/2014/main" id="{03783250-DCA8-763D-F72A-8954D44815A5}"/>
              </a:ext>
            </a:extLst>
          </p:cNvPr>
          <p:cNvSpPr txBox="1"/>
          <p:nvPr/>
        </p:nvSpPr>
        <p:spPr>
          <a:xfrm>
            <a:off x="6781800" y="6223261"/>
            <a:ext cx="9230389"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Created total scores and applied weighted mappings to key sleep behavior features</a:t>
            </a:r>
            <a:endParaRPr lang="en-US" sz="2500" i="1" dirty="0">
              <a:solidFill>
                <a:srgbClr val="AACAAE"/>
              </a:solidFill>
              <a:latin typeface="TDTD순고딕"/>
              <a:ea typeface="TDTD순고딕"/>
              <a:cs typeface="TDTD순고딕"/>
              <a:sym typeface="TDTD순고딕"/>
            </a:endParaRPr>
          </a:p>
        </p:txBody>
      </p:sp>
      <p:sp>
        <p:nvSpPr>
          <p:cNvPr id="49" name="직사각형 48">
            <a:extLst>
              <a:ext uri="{FF2B5EF4-FFF2-40B4-BE49-F238E27FC236}">
                <a16:creationId xmlns:a16="http://schemas.microsoft.com/office/drawing/2014/main" id="{D23F1E02-EBF5-F854-EED5-ADBCEEEE6AAC}"/>
              </a:ext>
            </a:extLst>
          </p:cNvPr>
          <p:cNvSpPr/>
          <p:nvPr/>
        </p:nvSpPr>
        <p:spPr>
          <a:xfrm>
            <a:off x="6324600" y="2848382"/>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AB6EBD3A-E360-F295-2922-193DCBF2979F}"/>
              </a:ext>
            </a:extLst>
          </p:cNvPr>
          <p:cNvGrpSpPr/>
          <p:nvPr/>
        </p:nvGrpSpPr>
        <p:grpSpPr>
          <a:xfrm>
            <a:off x="7200047" y="4139107"/>
            <a:ext cx="9111847" cy="2105389"/>
            <a:chOff x="7158163" y="4262725"/>
            <a:chExt cx="9111847" cy="2105389"/>
          </a:xfrm>
        </p:grpSpPr>
        <p:pic>
          <p:nvPicPr>
            <p:cNvPr id="51" name="그림 50">
              <a:extLst>
                <a:ext uri="{FF2B5EF4-FFF2-40B4-BE49-F238E27FC236}">
                  <a16:creationId xmlns:a16="http://schemas.microsoft.com/office/drawing/2014/main" id="{1805481C-6C10-71DC-2C34-E9B2296BBF74}"/>
                </a:ext>
              </a:extLst>
            </p:cNvPr>
            <p:cNvPicPr>
              <a:picLocks noChangeAspect="1"/>
            </p:cNvPicPr>
            <p:nvPr/>
          </p:nvPicPr>
          <p:blipFill>
            <a:blip r:embed="rId2"/>
            <a:stretch>
              <a:fillRect/>
            </a:stretch>
          </p:blipFill>
          <p:spPr>
            <a:xfrm>
              <a:off x="7158163" y="4262725"/>
              <a:ext cx="9111847" cy="2105389"/>
            </a:xfrm>
            <a:prstGeom prst="rect">
              <a:avLst/>
            </a:prstGeom>
          </p:spPr>
        </p:pic>
        <p:pic>
          <p:nvPicPr>
            <p:cNvPr id="52" name="그림 51">
              <a:extLst>
                <a:ext uri="{FF2B5EF4-FFF2-40B4-BE49-F238E27FC236}">
                  <a16:creationId xmlns:a16="http://schemas.microsoft.com/office/drawing/2014/main" id="{CED46F81-78CD-C0C7-CB17-8E84888ABC4A}"/>
                </a:ext>
              </a:extLst>
            </p:cNvPr>
            <p:cNvPicPr>
              <a:picLocks noChangeAspect="1"/>
            </p:cNvPicPr>
            <p:nvPr/>
          </p:nvPicPr>
          <p:blipFill>
            <a:blip r:embed="rId2"/>
            <a:srcRect l="64974" t="11667" r="12447" b="70465"/>
            <a:stretch>
              <a:fillRect/>
            </a:stretch>
          </p:blipFill>
          <p:spPr>
            <a:xfrm>
              <a:off x="10368293" y="4773033"/>
              <a:ext cx="5328907" cy="1213142"/>
            </a:xfrm>
            <a:prstGeom prst="rect">
              <a:avLst/>
            </a:prstGeom>
          </p:spPr>
        </p:pic>
      </p:grpSp>
    </p:spTree>
    <p:extLst>
      <p:ext uri="{BB962C8B-B14F-4D97-AF65-F5344CB8AC3E}">
        <p14:creationId xmlns:p14="http://schemas.microsoft.com/office/powerpoint/2010/main" val="54193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D1F8F-FEAA-E6D2-C3AB-3C9EBA1D6B1A}"/>
            </a:ext>
          </a:extLst>
        </p:cNvPr>
        <p:cNvGrpSpPr/>
        <p:nvPr/>
      </p:nvGrpSpPr>
      <p:grpSpPr>
        <a:xfrm>
          <a:off x="0" y="0"/>
          <a:ext cx="0" cy="0"/>
          <a:chOff x="0" y="0"/>
          <a:chExt cx="0" cy="0"/>
        </a:xfrm>
      </p:grpSpPr>
      <p:grpSp>
        <p:nvGrpSpPr>
          <p:cNvPr id="12" name="Group 28">
            <a:extLst>
              <a:ext uri="{FF2B5EF4-FFF2-40B4-BE49-F238E27FC236}">
                <a16:creationId xmlns:a16="http://schemas.microsoft.com/office/drawing/2014/main" id="{92E8550A-918B-1B3B-5FE7-37B441611BC7}"/>
              </a:ext>
            </a:extLst>
          </p:cNvPr>
          <p:cNvGrpSpPr/>
          <p:nvPr/>
        </p:nvGrpSpPr>
        <p:grpSpPr>
          <a:xfrm>
            <a:off x="2233236" y="6162515"/>
            <a:ext cx="3775780" cy="973127"/>
            <a:chOff x="0" y="0"/>
            <a:chExt cx="5034373" cy="1297502"/>
          </a:xfrm>
        </p:grpSpPr>
        <p:grpSp>
          <p:nvGrpSpPr>
            <p:cNvPr id="13" name="Group 29">
              <a:extLst>
                <a:ext uri="{FF2B5EF4-FFF2-40B4-BE49-F238E27FC236}">
                  <a16:creationId xmlns:a16="http://schemas.microsoft.com/office/drawing/2014/main" id="{244498F9-F8A7-AF52-0C7C-AFE0CCC5DD41}"/>
                </a:ext>
              </a:extLst>
            </p:cNvPr>
            <p:cNvGrpSpPr/>
            <p:nvPr/>
          </p:nvGrpSpPr>
          <p:grpSpPr>
            <a:xfrm>
              <a:off x="0" y="140471"/>
              <a:ext cx="4919290" cy="1157031"/>
              <a:chOff x="0" y="0"/>
              <a:chExt cx="971712" cy="228549"/>
            </a:xfrm>
          </p:grpSpPr>
          <p:sp>
            <p:nvSpPr>
              <p:cNvPr id="17" name="Freeform 30">
                <a:extLst>
                  <a:ext uri="{FF2B5EF4-FFF2-40B4-BE49-F238E27FC236}">
                    <a16:creationId xmlns:a16="http://schemas.microsoft.com/office/drawing/2014/main" id="{D9F0E74B-32A5-EA6B-ACDB-8988A4C3D69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1" name="TextBox 31">
                <a:extLst>
                  <a:ext uri="{FF2B5EF4-FFF2-40B4-BE49-F238E27FC236}">
                    <a16:creationId xmlns:a16="http://schemas.microsoft.com/office/drawing/2014/main" id="{9BCF24DD-9F62-D53F-75E9-E5C9025EFFB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5" name="Freeform 33">
              <a:extLst>
                <a:ext uri="{FF2B5EF4-FFF2-40B4-BE49-F238E27FC236}">
                  <a16:creationId xmlns:a16="http://schemas.microsoft.com/office/drawing/2014/main" id="{80D49295-5219-1367-0E5A-4B6EC81A87A4}"/>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7" name="Group 21">
            <a:extLst>
              <a:ext uri="{FF2B5EF4-FFF2-40B4-BE49-F238E27FC236}">
                <a16:creationId xmlns:a16="http://schemas.microsoft.com/office/drawing/2014/main" id="{A8F5CACA-9D75-D0CD-84B8-7A7A05ECD495}"/>
              </a:ext>
            </a:extLst>
          </p:cNvPr>
          <p:cNvGrpSpPr>
            <a:grpSpLocks noChangeAspect="1"/>
          </p:cNvGrpSpPr>
          <p:nvPr/>
        </p:nvGrpSpPr>
        <p:grpSpPr>
          <a:xfrm>
            <a:off x="2209799" y="2781300"/>
            <a:ext cx="4944740" cy="1274400"/>
            <a:chOff x="0" y="1"/>
            <a:chExt cx="5034375" cy="1297501"/>
          </a:xfrm>
        </p:grpSpPr>
        <p:grpSp>
          <p:nvGrpSpPr>
            <p:cNvPr id="29" name="Group 22">
              <a:extLst>
                <a:ext uri="{FF2B5EF4-FFF2-40B4-BE49-F238E27FC236}">
                  <a16:creationId xmlns:a16="http://schemas.microsoft.com/office/drawing/2014/main" id="{39B47D19-BC93-98A9-81EE-E2B666C0C7C2}"/>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CF2294DD-5293-6CE1-AADE-52B0FAF978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9A5FC056-5625-3A81-7D29-092C29EFC07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22849B61-D787-7486-5224-0BAB35F11FB6}"/>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Feature Selection</a:t>
              </a:r>
            </a:p>
          </p:txBody>
        </p:sp>
      </p:grpSp>
      <p:grpSp>
        <p:nvGrpSpPr>
          <p:cNvPr id="4" name="Group 28">
            <a:extLst>
              <a:ext uri="{FF2B5EF4-FFF2-40B4-BE49-F238E27FC236}">
                <a16:creationId xmlns:a16="http://schemas.microsoft.com/office/drawing/2014/main" id="{E3ED261F-57EB-B502-F304-11BDAF4801A3}"/>
              </a:ext>
            </a:extLst>
          </p:cNvPr>
          <p:cNvGrpSpPr/>
          <p:nvPr/>
        </p:nvGrpSpPr>
        <p:grpSpPr>
          <a:xfrm>
            <a:off x="2209800" y="7774543"/>
            <a:ext cx="3775780" cy="973127"/>
            <a:chOff x="0" y="0"/>
            <a:chExt cx="5034373" cy="1297502"/>
          </a:xfrm>
        </p:grpSpPr>
        <p:grpSp>
          <p:nvGrpSpPr>
            <p:cNvPr id="5" name="Group 29">
              <a:extLst>
                <a:ext uri="{FF2B5EF4-FFF2-40B4-BE49-F238E27FC236}">
                  <a16:creationId xmlns:a16="http://schemas.microsoft.com/office/drawing/2014/main" id="{75A00461-7A02-3B1B-E0A5-B2E62DF37B29}"/>
                </a:ext>
              </a:extLst>
            </p:cNvPr>
            <p:cNvGrpSpPr/>
            <p:nvPr/>
          </p:nvGrpSpPr>
          <p:grpSpPr>
            <a:xfrm>
              <a:off x="0" y="140471"/>
              <a:ext cx="4919290" cy="1157031"/>
              <a:chOff x="0" y="0"/>
              <a:chExt cx="971712" cy="228549"/>
            </a:xfrm>
          </p:grpSpPr>
          <p:sp>
            <p:nvSpPr>
              <p:cNvPr id="7" name="Freeform 30">
                <a:extLst>
                  <a:ext uri="{FF2B5EF4-FFF2-40B4-BE49-F238E27FC236}">
                    <a16:creationId xmlns:a16="http://schemas.microsoft.com/office/drawing/2014/main" id="{D74124D3-7371-8588-DC53-5DFAC808CA7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8" name="TextBox 31">
                <a:extLst>
                  <a:ext uri="{FF2B5EF4-FFF2-40B4-BE49-F238E27FC236}">
                    <a16:creationId xmlns:a16="http://schemas.microsoft.com/office/drawing/2014/main" id="{4FC84C9F-940B-11D2-E86C-1292FCE64EA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6" name="Freeform 33">
              <a:extLst>
                <a:ext uri="{FF2B5EF4-FFF2-40B4-BE49-F238E27FC236}">
                  <a16:creationId xmlns:a16="http://schemas.microsoft.com/office/drawing/2014/main" id="{48F85DFE-4FE9-F837-AA10-C6E04A6FA585}"/>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35" name="TextBox 48">
            <a:extLst>
              <a:ext uri="{FF2B5EF4-FFF2-40B4-BE49-F238E27FC236}">
                <a16:creationId xmlns:a16="http://schemas.microsoft.com/office/drawing/2014/main" id="{53EDE0FF-DB60-4EA5-A839-74B99D378303}"/>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36" name="TextBox 48">
            <a:extLst>
              <a:ext uri="{FF2B5EF4-FFF2-40B4-BE49-F238E27FC236}">
                <a16:creationId xmlns:a16="http://schemas.microsoft.com/office/drawing/2014/main" id="{E168BF7C-CC1F-1441-35DB-73C8918FEF79}"/>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sp>
        <p:nvSpPr>
          <p:cNvPr id="49" name="TextBox 47">
            <a:extLst>
              <a:ext uri="{FF2B5EF4-FFF2-40B4-BE49-F238E27FC236}">
                <a16:creationId xmlns:a16="http://schemas.microsoft.com/office/drawing/2014/main" id="{114DB0B5-B634-8006-24AB-A01720D7DE62}"/>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50" name="그룹 49">
            <a:extLst>
              <a:ext uri="{FF2B5EF4-FFF2-40B4-BE49-F238E27FC236}">
                <a16:creationId xmlns:a16="http://schemas.microsoft.com/office/drawing/2014/main" id="{C14D908F-0C03-4775-2D32-C3FFDDFEEEC1}"/>
              </a:ext>
            </a:extLst>
          </p:cNvPr>
          <p:cNvGrpSpPr/>
          <p:nvPr/>
        </p:nvGrpSpPr>
        <p:grpSpPr>
          <a:xfrm>
            <a:off x="2209800" y="4475013"/>
            <a:ext cx="3775779" cy="973127"/>
            <a:chOff x="2209800" y="4768871"/>
            <a:chExt cx="3775779" cy="973127"/>
          </a:xfrm>
        </p:grpSpPr>
        <p:grpSp>
          <p:nvGrpSpPr>
            <p:cNvPr id="51" name="Group 35">
              <a:extLst>
                <a:ext uri="{FF2B5EF4-FFF2-40B4-BE49-F238E27FC236}">
                  <a16:creationId xmlns:a16="http://schemas.microsoft.com/office/drawing/2014/main" id="{69AC27D2-2984-E2EB-52EE-6DEA218A1199}"/>
                </a:ext>
              </a:extLst>
            </p:cNvPr>
            <p:cNvGrpSpPr/>
            <p:nvPr/>
          </p:nvGrpSpPr>
          <p:grpSpPr>
            <a:xfrm>
              <a:off x="2209800" y="4874224"/>
              <a:ext cx="3689468" cy="867774"/>
              <a:chOff x="0" y="0"/>
              <a:chExt cx="971712" cy="228549"/>
            </a:xfrm>
          </p:grpSpPr>
          <p:sp>
            <p:nvSpPr>
              <p:cNvPr id="53" name="Freeform 36">
                <a:extLst>
                  <a:ext uri="{FF2B5EF4-FFF2-40B4-BE49-F238E27FC236}">
                    <a16:creationId xmlns:a16="http://schemas.microsoft.com/office/drawing/2014/main" id="{95D99A5A-D7AD-19E0-FB7F-6D2781E775A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54" name="TextBox 37">
                <a:extLst>
                  <a:ext uri="{FF2B5EF4-FFF2-40B4-BE49-F238E27FC236}">
                    <a16:creationId xmlns:a16="http://schemas.microsoft.com/office/drawing/2014/main" id="{DAB413D4-01B2-97AC-11CC-F1680497643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52" name="Freeform 39">
              <a:extLst>
                <a:ext uri="{FF2B5EF4-FFF2-40B4-BE49-F238E27FC236}">
                  <a16:creationId xmlns:a16="http://schemas.microsoft.com/office/drawing/2014/main" id="{5DA2284B-683D-C871-20DF-1E57608B1D6B}"/>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55" name="TextBox 45">
            <a:extLst>
              <a:ext uri="{FF2B5EF4-FFF2-40B4-BE49-F238E27FC236}">
                <a16:creationId xmlns:a16="http://schemas.microsoft.com/office/drawing/2014/main" id="{7F061773-1A95-78E4-6B93-EEE69B9D9B04}"/>
              </a:ext>
            </a:extLst>
          </p:cNvPr>
          <p:cNvSpPr txBox="1"/>
          <p:nvPr/>
        </p:nvSpPr>
        <p:spPr>
          <a:xfrm>
            <a:off x="7924800" y="2962802"/>
            <a:ext cx="86868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Selected key features related to sleep and  categorical factors</a:t>
            </a:r>
          </a:p>
        </p:txBody>
      </p:sp>
      <p:sp>
        <p:nvSpPr>
          <p:cNvPr id="2" name="TextBox 19">
            <a:extLst>
              <a:ext uri="{FF2B5EF4-FFF2-40B4-BE49-F238E27FC236}">
                <a16:creationId xmlns:a16="http://schemas.microsoft.com/office/drawing/2014/main" id="{3B990FAF-4A11-D404-97A6-B980A4ED3D2C}"/>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
        <p:nvSpPr>
          <p:cNvPr id="3" name="TextBox 20">
            <a:extLst>
              <a:ext uri="{FF2B5EF4-FFF2-40B4-BE49-F238E27FC236}">
                <a16:creationId xmlns:a16="http://schemas.microsoft.com/office/drawing/2014/main" id="{FCE1EFE4-65B2-DD95-8ECB-C12E33C18D3D}"/>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9" name="직사각형 8">
            <a:extLst>
              <a:ext uri="{FF2B5EF4-FFF2-40B4-BE49-F238E27FC236}">
                <a16:creationId xmlns:a16="http://schemas.microsoft.com/office/drawing/2014/main" id="{7063CB0E-DC1F-4A9C-EF4C-D1DA9FB39A53}"/>
              </a:ext>
            </a:extLst>
          </p:cNvPr>
          <p:cNvSpPr/>
          <p:nvPr/>
        </p:nvSpPr>
        <p:spPr>
          <a:xfrm>
            <a:off x="6553200" y="4316199"/>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E265AFCD-7F79-CBD2-D363-0F5253338ED2}"/>
              </a:ext>
            </a:extLst>
          </p:cNvPr>
          <p:cNvPicPr>
            <a:picLocks noChangeAspect="1"/>
          </p:cNvPicPr>
          <p:nvPr/>
        </p:nvPicPr>
        <p:blipFill>
          <a:blip r:embed="rId2"/>
          <a:stretch>
            <a:fillRect/>
          </a:stretch>
        </p:blipFill>
        <p:spPr>
          <a:xfrm>
            <a:off x="7924800" y="4103457"/>
            <a:ext cx="6763092" cy="4693891"/>
          </a:xfrm>
          <a:prstGeom prst="rect">
            <a:avLst/>
          </a:prstGeom>
        </p:spPr>
      </p:pic>
    </p:spTree>
    <p:extLst>
      <p:ext uri="{BB962C8B-B14F-4D97-AF65-F5344CB8AC3E}">
        <p14:creationId xmlns:p14="http://schemas.microsoft.com/office/powerpoint/2010/main" val="162091378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31C35-EE74-53D1-A03D-3272AE514CCC}"/>
            </a:ext>
          </a:extLst>
        </p:cNvPr>
        <p:cNvGrpSpPr/>
        <p:nvPr/>
      </p:nvGrpSpPr>
      <p:grpSpPr>
        <a:xfrm>
          <a:off x="0" y="0"/>
          <a:ext cx="0" cy="0"/>
          <a:chOff x="0" y="0"/>
          <a:chExt cx="0" cy="0"/>
        </a:xfrm>
      </p:grpSpPr>
      <p:sp>
        <p:nvSpPr>
          <p:cNvPr id="18" name="TextBox 45">
            <a:extLst>
              <a:ext uri="{FF2B5EF4-FFF2-40B4-BE49-F238E27FC236}">
                <a16:creationId xmlns:a16="http://schemas.microsoft.com/office/drawing/2014/main" id="{B106E13C-5BF9-CA2A-592F-D635D4FCB7F7}"/>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grpSp>
        <p:nvGrpSpPr>
          <p:cNvPr id="27" name="Group 21">
            <a:extLst>
              <a:ext uri="{FF2B5EF4-FFF2-40B4-BE49-F238E27FC236}">
                <a16:creationId xmlns:a16="http://schemas.microsoft.com/office/drawing/2014/main" id="{C92076D9-52D4-953A-5C67-A64313F3E0E5}"/>
              </a:ext>
            </a:extLst>
          </p:cNvPr>
          <p:cNvGrpSpPr/>
          <p:nvPr/>
        </p:nvGrpSpPr>
        <p:grpSpPr>
          <a:xfrm>
            <a:off x="2209800" y="2781300"/>
            <a:ext cx="3775781" cy="973126"/>
            <a:chOff x="0" y="1"/>
            <a:chExt cx="5034375" cy="1297501"/>
          </a:xfrm>
        </p:grpSpPr>
        <p:grpSp>
          <p:nvGrpSpPr>
            <p:cNvPr id="29" name="Group 22">
              <a:extLst>
                <a:ext uri="{FF2B5EF4-FFF2-40B4-BE49-F238E27FC236}">
                  <a16:creationId xmlns:a16="http://schemas.microsoft.com/office/drawing/2014/main" id="{0CF09D4E-CE06-68B4-79A5-B1217E7FFAED}"/>
                </a:ext>
              </a:extLst>
            </p:cNvPr>
            <p:cNvGrpSpPr/>
            <p:nvPr/>
          </p:nvGrpSpPr>
          <p:grpSpPr>
            <a:xfrm>
              <a:off x="0" y="140471"/>
              <a:ext cx="4919291" cy="1157031"/>
              <a:chOff x="0" y="0"/>
              <a:chExt cx="971712" cy="228549"/>
            </a:xfrm>
          </p:grpSpPr>
          <p:sp>
            <p:nvSpPr>
              <p:cNvPr id="33" name="Freeform 23">
                <a:extLst>
                  <a:ext uri="{FF2B5EF4-FFF2-40B4-BE49-F238E27FC236}">
                    <a16:creationId xmlns:a16="http://schemas.microsoft.com/office/drawing/2014/main" id="{104C1426-AE55-0270-CC22-97539CD5200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4" name="TextBox 24">
                <a:extLst>
                  <a:ext uri="{FF2B5EF4-FFF2-40B4-BE49-F238E27FC236}">
                    <a16:creationId xmlns:a16="http://schemas.microsoft.com/office/drawing/2014/main" id="{6F33EB5F-BF72-6CF9-2C36-6B9FF494FE2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1" name="Freeform 26">
              <a:extLst>
                <a:ext uri="{FF2B5EF4-FFF2-40B4-BE49-F238E27FC236}">
                  <a16:creationId xmlns:a16="http://schemas.microsoft.com/office/drawing/2014/main" id="{9CA230D2-422A-1E48-DAA2-048C7798F773}"/>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0" name="TextBox 47">
            <a:extLst>
              <a:ext uri="{FF2B5EF4-FFF2-40B4-BE49-F238E27FC236}">
                <a16:creationId xmlns:a16="http://schemas.microsoft.com/office/drawing/2014/main" id="{F746D9BF-9B4A-01B2-89B9-91ECF8F4FDC1}"/>
              </a:ext>
            </a:extLst>
          </p:cNvPr>
          <p:cNvSpPr txBox="1"/>
          <p:nvPr/>
        </p:nvSpPr>
        <p:spPr>
          <a:xfrm>
            <a:off x="7924800" y="4463717"/>
            <a:ext cx="9316702" cy="119814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Target variable: Stress Level</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 - High if score ≥ 12 → Counseling recommended</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 - Low if score &lt; 12 → Stable</a:t>
            </a:r>
          </a:p>
        </p:txBody>
      </p:sp>
      <p:grpSp>
        <p:nvGrpSpPr>
          <p:cNvPr id="42" name="그룹 41">
            <a:extLst>
              <a:ext uri="{FF2B5EF4-FFF2-40B4-BE49-F238E27FC236}">
                <a16:creationId xmlns:a16="http://schemas.microsoft.com/office/drawing/2014/main" id="{D385D1AD-1983-12F3-9982-00C8B4E9D5DA}"/>
              </a:ext>
            </a:extLst>
          </p:cNvPr>
          <p:cNvGrpSpPr>
            <a:grpSpLocks noChangeAspect="1"/>
          </p:cNvGrpSpPr>
          <p:nvPr/>
        </p:nvGrpSpPr>
        <p:grpSpPr>
          <a:xfrm>
            <a:off x="2209800" y="4475012"/>
            <a:ext cx="4944733" cy="1274400"/>
            <a:chOff x="2209800" y="4768871"/>
            <a:chExt cx="3775779" cy="973127"/>
          </a:xfrm>
        </p:grpSpPr>
        <p:grpSp>
          <p:nvGrpSpPr>
            <p:cNvPr id="45" name="Group 35">
              <a:extLst>
                <a:ext uri="{FF2B5EF4-FFF2-40B4-BE49-F238E27FC236}">
                  <a16:creationId xmlns:a16="http://schemas.microsoft.com/office/drawing/2014/main" id="{BB995090-1A00-E6C4-7E8B-8520780EF1C9}"/>
                </a:ext>
              </a:extLst>
            </p:cNvPr>
            <p:cNvGrpSpPr/>
            <p:nvPr/>
          </p:nvGrpSpPr>
          <p:grpSpPr>
            <a:xfrm>
              <a:off x="2209800" y="4874224"/>
              <a:ext cx="3689468" cy="867774"/>
              <a:chOff x="0" y="0"/>
              <a:chExt cx="971712" cy="228549"/>
            </a:xfrm>
          </p:grpSpPr>
          <p:sp>
            <p:nvSpPr>
              <p:cNvPr id="47" name="Freeform 36">
                <a:extLst>
                  <a:ext uri="{FF2B5EF4-FFF2-40B4-BE49-F238E27FC236}">
                    <a16:creationId xmlns:a16="http://schemas.microsoft.com/office/drawing/2014/main" id="{D6A1EC13-89BD-9112-23B6-BA21D46F69B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8" name="TextBox 37">
                <a:extLst>
                  <a:ext uri="{FF2B5EF4-FFF2-40B4-BE49-F238E27FC236}">
                    <a16:creationId xmlns:a16="http://schemas.microsoft.com/office/drawing/2014/main" id="{7E387EFE-004F-6913-AA74-2B932B090C9B}"/>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6" name="Freeform 39">
              <a:extLst>
                <a:ext uri="{FF2B5EF4-FFF2-40B4-BE49-F238E27FC236}">
                  <a16:creationId xmlns:a16="http://schemas.microsoft.com/office/drawing/2014/main" id="{BDB8A0E5-ACDF-9A7A-29DE-FE9E503AC435}"/>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Label Definition</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3" name="TextBox 20">
            <a:extLst>
              <a:ext uri="{FF2B5EF4-FFF2-40B4-BE49-F238E27FC236}">
                <a16:creationId xmlns:a16="http://schemas.microsoft.com/office/drawing/2014/main" id="{07B683DA-0466-8877-D6C5-3A2033541996}"/>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grpSp>
        <p:nvGrpSpPr>
          <p:cNvPr id="9" name="Group 28">
            <a:extLst>
              <a:ext uri="{FF2B5EF4-FFF2-40B4-BE49-F238E27FC236}">
                <a16:creationId xmlns:a16="http://schemas.microsoft.com/office/drawing/2014/main" id="{C1BEF06D-4E54-6274-C9D8-4DA98F25417A}"/>
              </a:ext>
            </a:extLst>
          </p:cNvPr>
          <p:cNvGrpSpPr/>
          <p:nvPr/>
        </p:nvGrpSpPr>
        <p:grpSpPr>
          <a:xfrm>
            <a:off x="2233236" y="6162515"/>
            <a:ext cx="3775780" cy="973127"/>
            <a:chOff x="0" y="0"/>
            <a:chExt cx="5034373" cy="1297502"/>
          </a:xfrm>
        </p:grpSpPr>
        <p:grpSp>
          <p:nvGrpSpPr>
            <p:cNvPr id="10" name="Group 29">
              <a:extLst>
                <a:ext uri="{FF2B5EF4-FFF2-40B4-BE49-F238E27FC236}">
                  <a16:creationId xmlns:a16="http://schemas.microsoft.com/office/drawing/2014/main" id="{763C898B-093F-13C5-AF6A-4154BC70BF9C}"/>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2DDBEDB4-AFB3-FDFF-0DC2-6F60A9C97A9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16" name="TextBox 31">
                <a:extLst>
                  <a:ext uri="{FF2B5EF4-FFF2-40B4-BE49-F238E27FC236}">
                    <a16:creationId xmlns:a16="http://schemas.microsoft.com/office/drawing/2014/main" id="{9451B2CB-4D87-31AA-4D0B-5DA039FF3F8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1" name="Freeform 33">
              <a:extLst>
                <a:ext uri="{FF2B5EF4-FFF2-40B4-BE49-F238E27FC236}">
                  <a16:creationId xmlns:a16="http://schemas.microsoft.com/office/drawing/2014/main" id="{95237507-D29F-E964-8359-876BA1D91F01}"/>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2" name="Group 28">
            <a:extLst>
              <a:ext uri="{FF2B5EF4-FFF2-40B4-BE49-F238E27FC236}">
                <a16:creationId xmlns:a16="http://schemas.microsoft.com/office/drawing/2014/main" id="{495D0A5A-51B9-E42F-A8A0-92DE852D6D6D}"/>
              </a:ext>
            </a:extLst>
          </p:cNvPr>
          <p:cNvGrpSpPr/>
          <p:nvPr/>
        </p:nvGrpSpPr>
        <p:grpSpPr>
          <a:xfrm>
            <a:off x="2209800" y="7774543"/>
            <a:ext cx="3775780" cy="973127"/>
            <a:chOff x="0" y="0"/>
            <a:chExt cx="5034373" cy="1297502"/>
          </a:xfrm>
        </p:grpSpPr>
        <p:grpSp>
          <p:nvGrpSpPr>
            <p:cNvPr id="23" name="Group 29">
              <a:extLst>
                <a:ext uri="{FF2B5EF4-FFF2-40B4-BE49-F238E27FC236}">
                  <a16:creationId xmlns:a16="http://schemas.microsoft.com/office/drawing/2014/main" id="{F551B4EE-A9D0-771D-CF34-2775A960ABED}"/>
                </a:ext>
              </a:extLst>
            </p:cNvPr>
            <p:cNvGrpSpPr/>
            <p:nvPr/>
          </p:nvGrpSpPr>
          <p:grpSpPr>
            <a:xfrm>
              <a:off x="0" y="140471"/>
              <a:ext cx="4919290" cy="1157031"/>
              <a:chOff x="0" y="0"/>
              <a:chExt cx="971712" cy="228549"/>
            </a:xfrm>
          </p:grpSpPr>
          <p:sp>
            <p:nvSpPr>
              <p:cNvPr id="25" name="Freeform 30">
                <a:extLst>
                  <a:ext uri="{FF2B5EF4-FFF2-40B4-BE49-F238E27FC236}">
                    <a16:creationId xmlns:a16="http://schemas.microsoft.com/office/drawing/2014/main" id="{6EFFD0EB-8868-6F01-0E15-DC5839945AD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26" name="TextBox 31">
                <a:extLst>
                  <a:ext uri="{FF2B5EF4-FFF2-40B4-BE49-F238E27FC236}">
                    <a16:creationId xmlns:a16="http://schemas.microsoft.com/office/drawing/2014/main" id="{D503B225-D6D0-DEB7-5051-8911FF05731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4" name="Freeform 33">
              <a:extLst>
                <a:ext uri="{FF2B5EF4-FFF2-40B4-BE49-F238E27FC236}">
                  <a16:creationId xmlns:a16="http://schemas.microsoft.com/office/drawing/2014/main" id="{BA0D9780-8997-464C-CD03-16C238C6DFFF}"/>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28" name="TextBox 48">
            <a:extLst>
              <a:ext uri="{FF2B5EF4-FFF2-40B4-BE49-F238E27FC236}">
                <a16:creationId xmlns:a16="http://schemas.microsoft.com/office/drawing/2014/main" id="{DB30C0F6-7D65-1D07-E374-5DFC97E0ECCA}"/>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30" name="TextBox 48">
            <a:extLst>
              <a:ext uri="{FF2B5EF4-FFF2-40B4-BE49-F238E27FC236}">
                <a16:creationId xmlns:a16="http://schemas.microsoft.com/office/drawing/2014/main" id="{9E2485B0-B9D5-51ED-9C5C-9E6436C7C428}"/>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sp>
        <p:nvSpPr>
          <p:cNvPr id="32" name="직사각형 31">
            <a:extLst>
              <a:ext uri="{FF2B5EF4-FFF2-40B4-BE49-F238E27FC236}">
                <a16:creationId xmlns:a16="http://schemas.microsoft.com/office/drawing/2014/main" id="{C1BCD61E-4AB1-784C-BAF0-1D5533FAAFC4}"/>
              </a:ext>
            </a:extLst>
          </p:cNvPr>
          <p:cNvSpPr/>
          <p:nvPr/>
        </p:nvSpPr>
        <p:spPr>
          <a:xfrm>
            <a:off x="6553200" y="6204820"/>
            <a:ext cx="10287000" cy="2701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8B8ABD5-68D0-A36F-2F20-949FE8E10ABF}"/>
              </a:ext>
            </a:extLst>
          </p:cNvPr>
          <p:cNvSpPr/>
          <p:nvPr/>
        </p:nvSpPr>
        <p:spPr>
          <a:xfrm>
            <a:off x="6553200" y="2887257"/>
            <a:ext cx="10287000" cy="7784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9" name="그림 38">
            <a:extLst>
              <a:ext uri="{FF2B5EF4-FFF2-40B4-BE49-F238E27FC236}">
                <a16:creationId xmlns:a16="http://schemas.microsoft.com/office/drawing/2014/main" id="{C146927A-47F0-0331-1A77-B1746138F6B2}"/>
              </a:ext>
            </a:extLst>
          </p:cNvPr>
          <p:cNvPicPr>
            <a:picLocks noChangeAspect="1"/>
          </p:cNvPicPr>
          <p:nvPr/>
        </p:nvPicPr>
        <p:blipFill>
          <a:blip r:embed="rId2"/>
          <a:stretch>
            <a:fillRect/>
          </a:stretch>
        </p:blipFill>
        <p:spPr>
          <a:xfrm>
            <a:off x="7907164" y="6473842"/>
            <a:ext cx="8061288" cy="1088924"/>
          </a:xfrm>
          <a:prstGeom prst="rect">
            <a:avLst/>
          </a:prstGeom>
        </p:spPr>
      </p:pic>
      <p:sp>
        <p:nvSpPr>
          <p:cNvPr id="4" name="TextBox 19">
            <a:extLst>
              <a:ext uri="{FF2B5EF4-FFF2-40B4-BE49-F238E27FC236}">
                <a16:creationId xmlns:a16="http://schemas.microsoft.com/office/drawing/2014/main" id="{F0F78B77-64CD-5823-4B83-259B1AD63834}"/>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3169034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19" name="Group 19"/>
          <p:cNvGrpSpPr/>
          <p:nvPr/>
        </p:nvGrpSpPr>
        <p:grpSpPr>
          <a:xfrm>
            <a:off x="6181596" y="4413888"/>
            <a:ext cx="818710" cy="70357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485849"/>
              </a:solidFill>
              <a:prstDash val="solid"/>
              <a:miter/>
            </a:ln>
          </p:spPr>
          <p:txBody>
            <a:bodyPr/>
            <a:lstStyle/>
            <a:p>
              <a:endParaRPr lang="ko-KR" altLang="en-US"/>
            </a:p>
          </p:txBody>
        </p:sp>
        <p:sp>
          <p:nvSpPr>
            <p:cNvPr id="21" name="TextBox 21"/>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01</a:t>
              </a:r>
            </a:p>
          </p:txBody>
        </p:sp>
      </p:grpSp>
      <p:grpSp>
        <p:nvGrpSpPr>
          <p:cNvPr id="22" name="Group 22"/>
          <p:cNvGrpSpPr/>
          <p:nvPr/>
        </p:nvGrpSpPr>
        <p:grpSpPr>
          <a:xfrm>
            <a:off x="11963400" y="4914900"/>
            <a:ext cx="818710" cy="703579"/>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24" name="TextBox 24"/>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04</a:t>
              </a:r>
            </a:p>
          </p:txBody>
        </p:sp>
      </p:grpSp>
      <p:grpSp>
        <p:nvGrpSpPr>
          <p:cNvPr id="25" name="Group 25"/>
          <p:cNvGrpSpPr/>
          <p:nvPr/>
        </p:nvGrpSpPr>
        <p:grpSpPr>
          <a:xfrm>
            <a:off x="6181596" y="5550705"/>
            <a:ext cx="818710" cy="703579"/>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27" name="TextBox 27"/>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02</a:t>
              </a:r>
            </a:p>
          </p:txBody>
        </p:sp>
      </p:grpSp>
      <p:grpSp>
        <p:nvGrpSpPr>
          <p:cNvPr id="28" name="Group 28"/>
          <p:cNvGrpSpPr/>
          <p:nvPr/>
        </p:nvGrpSpPr>
        <p:grpSpPr>
          <a:xfrm>
            <a:off x="11963400" y="6051717"/>
            <a:ext cx="818710" cy="703579"/>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0" name="TextBox 30"/>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05</a:t>
              </a:r>
            </a:p>
          </p:txBody>
        </p:sp>
      </p:grpSp>
      <p:grpSp>
        <p:nvGrpSpPr>
          <p:cNvPr id="31" name="Group 31"/>
          <p:cNvGrpSpPr/>
          <p:nvPr/>
        </p:nvGrpSpPr>
        <p:grpSpPr>
          <a:xfrm>
            <a:off x="6181596" y="6683740"/>
            <a:ext cx="818710" cy="703579"/>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3" name="TextBox 33"/>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03</a:t>
              </a:r>
            </a:p>
          </p:txBody>
        </p:sp>
      </p:grpSp>
      <p:grpSp>
        <p:nvGrpSpPr>
          <p:cNvPr id="34" name="Group 34"/>
          <p:cNvGrpSpPr/>
          <p:nvPr/>
        </p:nvGrpSpPr>
        <p:grpSpPr>
          <a:xfrm>
            <a:off x="11963400" y="7184752"/>
            <a:ext cx="818710" cy="703579"/>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txBody>
            <a:bodyPr/>
            <a:lstStyle/>
            <a:p>
              <a:endParaRPr lang="ko-KR" altLang="en-US"/>
            </a:p>
          </p:txBody>
        </p:sp>
        <p:sp>
          <p:nvSpPr>
            <p:cNvPr id="36" name="TextBox 36"/>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06</a:t>
              </a:r>
            </a:p>
          </p:txBody>
        </p:sp>
      </p:grpSp>
      <p:sp>
        <p:nvSpPr>
          <p:cNvPr id="43" name="TextBox 43"/>
          <p:cNvSpPr txBox="1"/>
          <p:nvPr/>
        </p:nvSpPr>
        <p:spPr>
          <a:xfrm>
            <a:off x="2017519" y="1749808"/>
            <a:ext cx="5097918" cy="1435265"/>
          </a:xfrm>
          <a:prstGeom prst="rect">
            <a:avLst/>
          </a:prstGeom>
        </p:spPr>
        <p:txBody>
          <a:bodyPr wrap="square" lIns="0" tIns="0" rIns="0" bIns="0" rtlCol="0" anchor="t">
            <a:spAutoFit/>
          </a:bodyPr>
          <a:lstStyle/>
          <a:p>
            <a:pPr algn="ctr">
              <a:lnSpc>
                <a:spcPts val="11629"/>
              </a:lnSpc>
            </a:pPr>
            <a:r>
              <a:rPr lang="en-US" sz="8306" dirty="0">
                <a:solidFill>
                  <a:srgbClr val="485849"/>
                </a:solidFill>
                <a:latin typeface="Tlab 레트로라이프"/>
                <a:ea typeface="Tlab 레트로라이프"/>
                <a:cs typeface="Tlab 레트로라이프"/>
                <a:sym typeface="Tlab 레트로라이프"/>
              </a:rPr>
              <a:t>Contents</a:t>
            </a:r>
          </a:p>
        </p:txBody>
      </p:sp>
      <p:sp>
        <p:nvSpPr>
          <p:cNvPr id="44" name="TextBox 44"/>
          <p:cNvSpPr txBox="1"/>
          <p:nvPr/>
        </p:nvSpPr>
        <p:spPr>
          <a:xfrm>
            <a:off x="7221962" y="4509122"/>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Introduction</a:t>
            </a:r>
          </a:p>
        </p:txBody>
      </p:sp>
      <p:sp>
        <p:nvSpPr>
          <p:cNvPr id="45" name="TextBox 45"/>
          <p:cNvSpPr txBox="1"/>
          <p:nvPr/>
        </p:nvSpPr>
        <p:spPr>
          <a:xfrm>
            <a:off x="13001185" y="5010134"/>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Methodology</a:t>
            </a:r>
          </a:p>
        </p:txBody>
      </p:sp>
      <p:sp>
        <p:nvSpPr>
          <p:cNvPr id="46" name="TextBox 46"/>
          <p:cNvSpPr txBox="1"/>
          <p:nvPr/>
        </p:nvSpPr>
        <p:spPr>
          <a:xfrm>
            <a:off x="7221962" y="5645938"/>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Research Objective</a:t>
            </a:r>
          </a:p>
        </p:txBody>
      </p:sp>
      <p:sp>
        <p:nvSpPr>
          <p:cNvPr id="47" name="TextBox 47"/>
          <p:cNvSpPr txBox="1"/>
          <p:nvPr/>
        </p:nvSpPr>
        <p:spPr>
          <a:xfrm>
            <a:off x="7221962" y="6778175"/>
            <a:ext cx="3870726"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Dataset</a:t>
            </a:r>
          </a:p>
        </p:txBody>
      </p:sp>
      <p:sp>
        <p:nvSpPr>
          <p:cNvPr id="50" name="TextBox 50"/>
          <p:cNvSpPr txBox="1"/>
          <p:nvPr/>
        </p:nvSpPr>
        <p:spPr>
          <a:xfrm>
            <a:off x="13001185" y="6146950"/>
            <a:ext cx="3799314"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Findings &amp; Analysis</a:t>
            </a:r>
          </a:p>
        </p:txBody>
      </p:sp>
      <p:sp>
        <p:nvSpPr>
          <p:cNvPr id="51" name="TextBox 51"/>
          <p:cNvSpPr txBox="1"/>
          <p:nvPr/>
        </p:nvSpPr>
        <p:spPr>
          <a:xfrm>
            <a:off x="13001185" y="7279187"/>
            <a:ext cx="3799314" cy="455962"/>
          </a:xfrm>
          <a:prstGeom prst="rect">
            <a:avLst/>
          </a:prstGeom>
        </p:spPr>
        <p:txBody>
          <a:bodyPr lIns="0" tIns="0" rIns="0" bIns="0" rtlCol="0" anchor="t">
            <a:spAutoFit/>
          </a:bodyPr>
          <a:lstStyle/>
          <a:p>
            <a:pPr algn="l">
              <a:lnSpc>
                <a:spcPts val="3743"/>
              </a:lnSpc>
            </a:pPr>
            <a:r>
              <a:rPr lang="en-US" sz="2673" dirty="0">
                <a:solidFill>
                  <a:srgbClr val="658C6A"/>
                </a:solidFill>
                <a:latin typeface="Tlab 레트로라이프"/>
                <a:ea typeface="Tlab 레트로라이프"/>
                <a:cs typeface="Tlab 레트로라이프"/>
                <a:sym typeface="Tlab 레트로라이프"/>
              </a:rPr>
              <a:t>Demo Images</a:t>
            </a: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5A3AC-810B-F829-0A19-59F5AA0078F8}"/>
            </a:ext>
          </a:extLst>
        </p:cNvPr>
        <p:cNvGrpSpPr/>
        <p:nvPr/>
      </p:nvGrpSpPr>
      <p:grpSpPr>
        <a:xfrm>
          <a:off x="0" y="0"/>
          <a:ext cx="0" cy="0"/>
          <a:chOff x="0" y="0"/>
          <a:chExt cx="0" cy="0"/>
        </a:xfrm>
      </p:grpSpPr>
      <p:sp>
        <p:nvSpPr>
          <p:cNvPr id="9" name="TextBox 48">
            <a:extLst>
              <a:ext uri="{FF2B5EF4-FFF2-40B4-BE49-F238E27FC236}">
                <a16:creationId xmlns:a16="http://schemas.microsoft.com/office/drawing/2014/main" id="{9A2EC440-1328-1458-D320-9DCA4E673080}"/>
              </a:ext>
            </a:extLst>
          </p:cNvPr>
          <p:cNvSpPr txBox="1"/>
          <p:nvPr/>
        </p:nvSpPr>
        <p:spPr>
          <a:xfrm>
            <a:off x="7924800" y="6349992"/>
            <a:ext cx="106680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Data split into training (80%) and testing (20%) sets</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Used </a:t>
            </a:r>
            <a:r>
              <a:rPr lang="en-US" sz="3000" dirty="0" err="1">
                <a:solidFill>
                  <a:srgbClr val="485849"/>
                </a:solidFill>
                <a:highlight>
                  <a:srgbClr val="C7D1AB"/>
                </a:highlight>
                <a:latin typeface="TDTD순고딕"/>
                <a:ea typeface="TDTD순고딕"/>
                <a:cs typeface="TDTD순고딕"/>
                <a:sym typeface="TDTD순고딕"/>
              </a:rPr>
              <a:t>train_test_split</a:t>
            </a:r>
            <a:r>
              <a:rPr lang="en-US" sz="3000" dirty="0">
                <a:solidFill>
                  <a:srgbClr val="485849"/>
                </a:solidFill>
                <a:highlight>
                  <a:srgbClr val="C7D1AB"/>
                </a:highlight>
                <a:latin typeface="TDTD순고딕"/>
                <a:ea typeface="TDTD순고딕"/>
                <a:cs typeface="TDTD순고딕"/>
                <a:sym typeface="TDTD순고딕"/>
              </a:rPr>
              <a:t>() from scikit-learn</a:t>
            </a:r>
          </a:p>
        </p:txBody>
      </p:sp>
      <p:grpSp>
        <p:nvGrpSpPr>
          <p:cNvPr id="14" name="그룹 13">
            <a:extLst>
              <a:ext uri="{FF2B5EF4-FFF2-40B4-BE49-F238E27FC236}">
                <a16:creationId xmlns:a16="http://schemas.microsoft.com/office/drawing/2014/main" id="{515338C9-907B-2EDD-CC0C-A1B966839D84}"/>
              </a:ext>
            </a:extLst>
          </p:cNvPr>
          <p:cNvGrpSpPr>
            <a:grpSpLocks noChangeAspect="1"/>
          </p:cNvGrpSpPr>
          <p:nvPr/>
        </p:nvGrpSpPr>
        <p:grpSpPr>
          <a:xfrm>
            <a:off x="2233236" y="6162514"/>
            <a:ext cx="4944734" cy="1274400"/>
            <a:chOff x="2233236" y="6456373"/>
            <a:chExt cx="3775780" cy="973127"/>
          </a:xfrm>
        </p:grpSpPr>
        <p:grpSp>
          <p:nvGrpSpPr>
            <p:cNvPr id="16" name="Group 29">
              <a:extLst>
                <a:ext uri="{FF2B5EF4-FFF2-40B4-BE49-F238E27FC236}">
                  <a16:creationId xmlns:a16="http://schemas.microsoft.com/office/drawing/2014/main" id="{C1B899B6-505F-3E5E-7358-32E767F509C2}"/>
                </a:ext>
              </a:extLst>
            </p:cNvPr>
            <p:cNvGrpSpPr/>
            <p:nvPr/>
          </p:nvGrpSpPr>
          <p:grpSpPr>
            <a:xfrm>
              <a:off x="2233236" y="6561726"/>
              <a:ext cx="3689468" cy="867774"/>
              <a:chOff x="0" y="0"/>
              <a:chExt cx="971712" cy="228549"/>
            </a:xfrm>
          </p:grpSpPr>
          <p:sp>
            <p:nvSpPr>
              <p:cNvPr id="28" name="Freeform 30">
                <a:extLst>
                  <a:ext uri="{FF2B5EF4-FFF2-40B4-BE49-F238E27FC236}">
                    <a16:creationId xmlns:a16="http://schemas.microsoft.com/office/drawing/2014/main" id="{D69BAD80-2B9E-5D1F-CFD7-FF8D63F255F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0" name="TextBox 31">
                <a:extLst>
                  <a:ext uri="{FF2B5EF4-FFF2-40B4-BE49-F238E27FC236}">
                    <a16:creationId xmlns:a16="http://schemas.microsoft.com/office/drawing/2014/main" id="{80F527C3-13A5-F787-55C5-19F46CC9F63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25" name="Freeform 33">
              <a:extLst>
                <a:ext uri="{FF2B5EF4-FFF2-40B4-BE49-F238E27FC236}">
                  <a16:creationId xmlns:a16="http://schemas.microsoft.com/office/drawing/2014/main" id="{B96A02FE-F71D-0AAA-26CD-B9FFE31B5D7C}"/>
                </a:ext>
              </a:extLst>
            </p:cNvPr>
            <p:cNvSpPr/>
            <p:nvPr/>
          </p:nvSpPr>
          <p:spPr>
            <a:xfrm>
              <a:off x="2319548" y="6456373"/>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Train-Test Split</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10" name="TextBox 20">
            <a:extLst>
              <a:ext uri="{FF2B5EF4-FFF2-40B4-BE49-F238E27FC236}">
                <a16:creationId xmlns:a16="http://schemas.microsoft.com/office/drawing/2014/main" id="{D8C00E0E-CA75-BE14-011A-7C6BA6F1B4CF}"/>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11" name="TextBox 47">
            <a:extLst>
              <a:ext uri="{FF2B5EF4-FFF2-40B4-BE49-F238E27FC236}">
                <a16:creationId xmlns:a16="http://schemas.microsoft.com/office/drawing/2014/main" id="{B94910D9-7687-A5D8-8E57-7FF1F15220F3}"/>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12" name="그룹 11">
            <a:extLst>
              <a:ext uri="{FF2B5EF4-FFF2-40B4-BE49-F238E27FC236}">
                <a16:creationId xmlns:a16="http://schemas.microsoft.com/office/drawing/2014/main" id="{A6BABED7-E38F-986E-FBF2-C8999BE77BE5}"/>
              </a:ext>
            </a:extLst>
          </p:cNvPr>
          <p:cNvGrpSpPr/>
          <p:nvPr/>
        </p:nvGrpSpPr>
        <p:grpSpPr>
          <a:xfrm>
            <a:off x="2209800" y="4475013"/>
            <a:ext cx="3775779" cy="973127"/>
            <a:chOff x="2209800" y="4768871"/>
            <a:chExt cx="3775779" cy="973127"/>
          </a:xfrm>
        </p:grpSpPr>
        <p:grpSp>
          <p:nvGrpSpPr>
            <p:cNvPr id="13" name="Group 35">
              <a:extLst>
                <a:ext uri="{FF2B5EF4-FFF2-40B4-BE49-F238E27FC236}">
                  <a16:creationId xmlns:a16="http://schemas.microsoft.com/office/drawing/2014/main" id="{BE4268F0-7BCF-0041-598D-225A4107118C}"/>
                </a:ext>
              </a:extLst>
            </p:cNvPr>
            <p:cNvGrpSpPr/>
            <p:nvPr/>
          </p:nvGrpSpPr>
          <p:grpSpPr>
            <a:xfrm>
              <a:off x="2209800" y="4874224"/>
              <a:ext cx="3689468" cy="867774"/>
              <a:chOff x="0" y="0"/>
              <a:chExt cx="971712" cy="228549"/>
            </a:xfrm>
          </p:grpSpPr>
          <p:sp>
            <p:nvSpPr>
              <p:cNvPr id="17" name="Freeform 36">
                <a:extLst>
                  <a:ext uri="{FF2B5EF4-FFF2-40B4-BE49-F238E27FC236}">
                    <a16:creationId xmlns:a16="http://schemas.microsoft.com/office/drawing/2014/main" id="{069788DD-C716-E376-6AFC-5DB6B6D5F8F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37">
                <a:extLst>
                  <a:ext uri="{FF2B5EF4-FFF2-40B4-BE49-F238E27FC236}">
                    <a16:creationId xmlns:a16="http://schemas.microsoft.com/office/drawing/2014/main" id="{324AEC74-946F-C955-2E4B-68C2EE2B8A4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15" name="Freeform 39">
              <a:extLst>
                <a:ext uri="{FF2B5EF4-FFF2-40B4-BE49-F238E27FC236}">
                  <a16:creationId xmlns:a16="http://schemas.microsoft.com/office/drawing/2014/main" id="{537EC589-1AD4-B5D5-56D8-DC1D323EC967}"/>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21" name="Group 28">
            <a:extLst>
              <a:ext uri="{FF2B5EF4-FFF2-40B4-BE49-F238E27FC236}">
                <a16:creationId xmlns:a16="http://schemas.microsoft.com/office/drawing/2014/main" id="{74892AAB-BD2E-6318-5B4C-7B986F386067}"/>
              </a:ext>
            </a:extLst>
          </p:cNvPr>
          <p:cNvGrpSpPr/>
          <p:nvPr/>
        </p:nvGrpSpPr>
        <p:grpSpPr>
          <a:xfrm>
            <a:off x="2209800" y="7774543"/>
            <a:ext cx="3775780" cy="973127"/>
            <a:chOff x="0" y="0"/>
            <a:chExt cx="5034373" cy="1297502"/>
          </a:xfrm>
        </p:grpSpPr>
        <p:grpSp>
          <p:nvGrpSpPr>
            <p:cNvPr id="35" name="Group 29">
              <a:extLst>
                <a:ext uri="{FF2B5EF4-FFF2-40B4-BE49-F238E27FC236}">
                  <a16:creationId xmlns:a16="http://schemas.microsoft.com/office/drawing/2014/main" id="{376354A1-3D26-B4EF-ADAB-B829320DBC16}"/>
                </a:ext>
              </a:extLst>
            </p:cNvPr>
            <p:cNvGrpSpPr/>
            <p:nvPr/>
          </p:nvGrpSpPr>
          <p:grpSpPr>
            <a:xfrm>
              <a:off x="0" y="140471"/>
              <a:ext cx="4919290" cy="1157031"/>
              <a:chOff x="0" y="0"/>
              <a:chExt cx="971712" cy="228549"/>
            </a:xfrm>
          </p:grpSpPr>
          <p:sp>
            <p:nvSpPr>
              <p:cNvPr id="38" name="Freeform 30">
                <a:extLst>
                  <a:ext uri="{FF2B5EF4-FFF2-40B4-BE49-F238E27FC236}">
                    <a16:creationId xmlns:a16="http://schemas.microsoft.com/office/drawing/2014/main" id="{CC6DB5DB-6028-9231-463D-4C3C3B65F04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39" name="TextBox 31">
                <a:extLst>
                  <a:ext uri="{FF2B5EF4-FFF2-40B4-BE49-F238E27FC236}">
                    <a16:creationId xmlns:a16="http://schemas.microsoft.com/office/drawing/2014/main" id="{247CE78B-55B2-CD41-E0A2-0CD5933459D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37" name="Freeform 33">
              <a:extLst>
                <a:ext uri="{FF2B5EF4-FFF2-40B4-BE49-F238E27FC236}">
                  <a16:creationId xmlns:a16="http://schemas.microsoft.com/office/drawing/2014/main" id="{9F8BFE36-7792-B3F5-F2E0-A26676C9D8AE}"/>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Choice:</a:t>
              </a:r>
            </a:p>
            <a:p>
              <a:pPr algn="ctr"/>
              <a:r>
                <a:rPr lang="en-US" altLang="ko-KR" sz="2400" dirty="0" err="1">
                  <a:solidFill>
                    <a:schemeClr val="bg1"/>
                  </a:solidFill>
                  <a:latin typeface="Tlab 레트로라이프" panose="020B0600000101010101" charset="-127"/>
                  <a:ea typeface="Tlab 레트로라이프" panose="020B0600000101010101" charset="-127"/>
                </a:rPr>
                <a:t>LightGBM</a:t>
              </a:r>
              <a:r>
                <a:rPr lang="en-US" altLang="ko-KR" sz="2400" dirty="0">
                  <a:solidFill>
                    <a:schemeClr val="bg1"/>
                  </a:solidFill>
                  <a:latin typeface="Tlab 레트로라이프" panose="020B0600000101010101" charset="-127"/>
                  <a:ea typeface="Tlab 레트로라이프" panose="020B0600000101010101" charset="-127"/>
                </a:rPr>
                <a:t> Classifier</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41" name="TextBox 48">
            <a:extLst>
              <a:ext uri="{FF2B5EF4-FFF2-40B4-BE49-F238E27FC236}">
                <a16:creationId xmlns:a16="http://schemas.microsoft.com/office/drawing/2014/main" id="{D00621C0-E07C-97F7-CF01-4CE0060360F8}"/>
              </a:ext>
            </a:extLst>
          </p:cNvPr>
          <p:cNvSpPr txBox="1"/>
          <p:nvPr/>
        </p:nvSpPr>
        <p:spPr>
          <a:xfrm>
            <a:off x="6781800" y="7831787"/>
            <a:ext cx="9316702"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Decision tree-based boosting model</a:t>
            </a:r>
          </a:p>
          <a:p>
            <a:pPr>
              <a:lnSpc>
                <a:spcPts val="3079"/>
              </a:lnSpc>
            </a:pPr>
            <a:r>
              <a:rPr lang="en-US" altLang="ko-KR" sz="2500" dirty="0">
                <a:solidFill>
                  <a:srgbClr val="AACAAE"/>
                </a:solidFill>
                <a:latin typeface="TDTD순고딕"/>
                <a:ea typeface="TDTD순고딕"/>
                <a:cs typeface="TDTD순고딕"/>
                <a:sym typeface="TDTD순고딕"/>
              </a:rPr>
              <a:t>Fast training and well-suited for small tabular data</a:t>
            </a:r>
          </a:p>
        </p:txBody>
      </p:sp>
      <p:grpSp>
        <p:nvGrpSpPr>
          <p:cNvPr id="42" name="Group 21">
            <a:extLst>
              <a:ext uri="{FF2B5EF4-FFF2-40B4-BE49-F238E27FC236}">
                <a16:creationId xmlns:a16="http://schemas.microsoft.com/office/drawing/2014/main" id="{116FA70B-ADD4-63DF-46E5-4A71FC6F5860}"/>
              </a:ext>
            </a:extLst>
          </p:cNvPr>
          <p:cNvGrpSpPr/>
          <p:nvPr/>
        </p:nvGrpSpPr>
        <p:grpSpPr>
          <a:xfrm>
            <a:off x="2209800" y="2781300"/>
            <a:ext cx="3775781" cy="973126"/>
            <a:chOff x="0" y="1"/>
            <a:chExt cx="5034375" cy="1297501"/>
          </a:xfrm>
        </p:grpSpPr>
        <p:grpSp>
          <p:nvGrpSpPr>
            <p:cNvPr id="43" name="Group 22">
              <a:extLst>
                <a:ext uri="{FF2B5EF4-FFF2-40B4-BE49-F238E27FC236}">
                  <a16:creationId xmlns:a16="http://schemas.microsoft.com/office/drawing/2014/main" id="{6BFDC669-9C94-16F7-C137-6E7F9BA1D944}"/>
                </a:ext>
              </a:extLst>
            </p:cNvPr>
            <p:cNvGrpSpPr/>
            <p:nvPr/>
          </p:nvGrpSpPr>
          <p:grpSpPr>
            <a:xfrm>
              <a:off x="0" y="140471"/>
              <a:ext cx="4919291" cy="1157031"/>
              <a:chOff x="0" y="0"/>
              <a:chExt cx="971712" cy="228549"/>
            </a:xfrm>
          </p:grpSpPr>
          <p:sp>
            <p:nvSpPr>
              <p:cNvPr id="45" name="Freeform 23">
                <a:extLst>
                  <a:ext uri="{FF2B5EF4-FFF2-40B4-BE49-F238E27FC236}">
                    <a16:creationId xmlns:a16="http://schemas.microsoft.com/office/drawing/2014/main" id="{E59907F8-6024-6CCD-B2B4-EBCE9B8919C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6" name="TextBox 24">
                <a:extLst>
                  <a:ext uri="{FF2B5EF4-FFF2-40B4-BE49-F238E27FC236}">
                    <a16:creationId xmlns:a16="http://schemas.microsoft.com/office/drawing/2014/main" id="{3D613B9C-0C78-2315-5724-9574703A767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4" name="Freeform 26">
              <a:extLst>
                <a:ext uri="{FF2B5EF4-FFF2-40B4-BE49-F238E27FC236}">
                  <a16:creationId xmlns:a16="http://schemas.microsoft.com/office/drawing/2014/main" id="{219AC47D-2197-8BE4-C250-ED82446149B1}"/>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7" name="TextBox 45">
            <a:extLst>
              <a:ext uri="{FF2B5EF4-FFF2-40B4-BE49-F238E27FC236}">
                <a16:creationId xmlns:a16="http://schemas.microsoft.com/office/drawing/2014/main" id="{88A7CA10-A078-E2EC-4FED-968DB72C568E}"/>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sp>
        <p:nvSpPr>
          <p:cNvPr id="48" name="직사각형 47">
            <a:extLst>
              <a:ext uri="{FF2B5EF4-FFF2-40B4-BE49-F238E27FC236}">
                <a16:creationId xmlns:a16="http://schemas.microsoft.com/office/drawing/2014/main" id="{35AE59B4-0B9D-7891-673F-B23FCC9E95E5}"/>
              </a:ext>
            </a:extLst>
          </p:cNvPr>
          <p:cNvSpPr/>
          <p:nvPr/>
        </p:nvSpPr>
        <p:spPr>
          <a:xfrm>
            <a:off x="6553200" y="2887256"/>
            <a:ext cx="10287000" cy="2838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CC61EED6-401A-4131-8609-C2488BF032B7}"/>
              </a:ext>
            </a:extLst>
          </p:cNvPr>
          <p:cNvSpPr/>
          <p:nvPr/>
        </p:nvSpPr>
        <p:spPr>
          <a:xfrm>
            <a:off x="6553200" y="7770002"/>
            <a:ext cx="10287000" cy="1136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50739888-777F-0699-D81D-925E4AFBC297}"/>
              </a:ext>
            </a:extLst>
          </p:cNvPr>
          <p:cNvPicPr>
            <a:picLocks noChangeAspect="1"/>
          </p:cNvPicPr>
          <p:nvPr/>
        </p:nvPicPr>
        <p:blipFill>
          <a:blip r:embed="rId2"/>
          <a:stretch>
            <a:fillRect/>
          </a:stretch>
        </p:blipFill>
        <p:spPr>
          <a:xfrm>
            <a:off x="7924800" y="4188642"/>
            <a:ext cx="8545421" cy="956131"/>
          </a:xfrm>
          <a:prstGeom prst="rect">
            <a:avLst/>
          </a:prstGeom>
        </p:spPr>
      </p:pic>
      <p:sp>
        <p:nvSpPr>
          <p:cNvPr id="2" name="TextBox 19">
            <a:extLst>
              <a:ext uri="{FF2B5EF4-FFF2-40B4-BE49-F238E27FC236}">
                <a16:creationId xmlns:a16="http://schemas.microsoft.com/office/drawing/2014/main" id="{38A16C47-B44A-16F4-1E15-C109BFE5DB4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5845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513B-6971-6F4D-8DDB-41DBE594998A}"/>
            </a:ext>
          </a:extLst>
        </p:cNvPr>
        <p:cNvGrpSpPr/>
        <p:nvPr/>
      </p:nvGrpSpPr>
      <p:grpSpPr>
        <a:xfrm>
          <a:off x="0" y="0"/>
          <a:ext cx="0" cy="0"/>
          <a:chOff x="0" y="0"/>
          <a:chExt cx="0" cy="0"/>
        </a:xfrm>
      </p:grpSpPr>
      <p:sp>
        <p:nvSpPr>
          <p:cNvPr id="37" name="TextBox 48">
            <a:extLst>
              <a:ext uri="{FF2B5EF4-FFF2-40B4-BE49-F238E27FC236}">
                <a16:creationId xmlns:a16="http://schemas.microsoft.com/office/drawing/2014/main" id="{F96067EC-C48F-0D0E-41A9-B579D63C9B04}"/>
              </a:ext>
            </a:extLst>
          </p:cNvPr>
          <p:cNvSpPr txBox="1"/>
          <p:nvPr/>
        </p:nvSpPr>
        <p:spPr>
          <a:xfrm>
            <a:off x="7924800" y="7942455"/>
            <a:ext cx="9230389"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Decision tree-based boosting model</a:t>
            </a: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Fast training and well-suited for small tabular data</a:t>
            </a:r>
          </a:p>
        </p:txBody>
      </p:sp>
      <p:grpSp>
        <p:nvGrpSpPr>
          <p:cNvPr id="38" name="Group 28">
            <a:extLst>
              <a:ext uri="{FF2B5EF4-FFF2-40B4-BE49-F238E27FC236}">
                <a16:creationId xmlns:a16="http://schemas.microsoft.com/office/drawing/2014/main" id="{2D9D6A6F-F161-0D40-2424-5BE638329282}"/>
              </a:ext>
            </a:extLst>
          </p:cNvPr>
          <p:cNvGrpSpPr>
            <a:grpSpLocks noChangeAspect="1"/>
          </p:cNvGrpSpPr>
          <p:nvPr/>
        </p:nvGrpSpPr>
        <p:grpSpPr>
          <a:xfrm>
            <a:off x="2209800" y="7774542"/>
            <a:ext cx="4944734" cy="1274400"/>
            <a:chOff x="0" y="0"/>
            <a:chExt cx="5034373" cy="1297502"/>
          </a:xfrm>
        </p:grpSpPr>
        <p:grpSp>
          <p:nvGrpSpPr>
            <p:cNvPr id="39" name="Group 29">
              <a:extLst>
                <a:ext uri="{FF2B5EF4-FFF2-40B4-BE49-F238E27FC236}">
                  <a16:creationId xmlns:a16="http://schemas.microsoft.com/office/drawing/2014/main" id="{082C0BE0-BDC0-CA03-37A1-FFEB005BD852}"/>
                </a:ext>
              </a:extLst>
            </p:cNvPr>
            <p:cNvGrpSpPr/>
            <p:nvPr/>
          </p:nvGrpSpPr>
          <p:grpSpPr>
            <a:xfrm>
              <a:off x="0" y="140471"/>
              <a:ext cx="4919290" cy="1157031"/>
              <a:chOff x="0" y="0"/>
              <a:chExt cx="971712" cy="228549"/>
            </a:xfrm>
          </p:grpSpPr>
          <p:sp>
            <p:nvSpPr>
              <p:cNvPr id="43" name="Freeform 30">
                <a:extLst>
                  <a:ext uri="{FF2B5EF4-FFF2-40B4-BE49-F238E27FC236}">
                    <a16:creationId xmlns:a16="http://schemas.microsoft.com/office/drawing/2014/main" id="{184CE00C-A659-CE22-02BF-24A322BECB2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44" name="TextBox 31">
                <a:extLst>
                  <a:ext uri="{FF2B5EF4-FFF2-40B4-BE49-F238E27FC236}">
                    <a16:creationId xmlns:a16="http://schemas.microsoft.com/office/drawing/2014/main" id="{24730F2E-2486-CD63-8CFA-12D62BA65C4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41" name="Freeform 33">
              <a:extLst>
                <a:ext uri="{FF2B5EF4-FFF2-40B4-BE49-F238E27FC236}">
                  <a16:creationId xmlns:a16="http://schemas.microsoft.com/office/drawing/2014/main" id="{AB1F310F-3D63-AD7F-448B-8229A35B767C}"/>
                </a:ext>
              </a:extLst>
            </p:cNvPr>
            <p:cNvSpPr/>
            <p:nvPr/>
          </p:nvSpPr>
          <p:spPr>
            <a:xfrm>
              <a:off x="115083" y="0"/>
              <a:ext cx="4919290" cy="1157031"/>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516F55"/>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Model Choice:</a:t>
              </a:r>
            </a:p>
            <a:p>
              <a:pPr algn="ctr"/>
              <a:r>
                <a:rPr lang="en-US" altLang="ko-KR" sz="3600" dirty="0" err="1">
                  <a:solidFill>
                    <a:schemeClr val="bg1"/>
                  </a:solidFill>
                  <a:latin typeface="Tlab 레트로라이프" panose="020B0600000101010101" charset="-127"/>
                  <a:ea typeface="Tlab 레트로라이프" panose="020B0600000101010101" charset="-127"/>
                </a:rPr>
                <a:t>LightGBM</a:t>
              </a:r>
              <a:r>
                <a:rPr lang="en-US" altLang="ko-KR" sz="3600" dirty="0">
                  <a:solidFill>
                    <a:schemeClr val="bg1"/>
                  </a:solidFill>
                  <a:latin typeface="Tlab 레트로라이프" panose="020B0600000101010101" charset="-127"/>
                  <a:ea typeface="Tlab 레트로라이프" panose="020B0600000101010101" charset="-127"/>
                </a:rPr>
                <a:t> Classifier</a:t>
              </a:r>
              <a:endParaRPr lang="ko-KR" altLang="en-US" sz="3600" dirty="0">
                <a:solidFill>
                  <a:schemeClr val="bg1"/>
                </a:solidFill>
                <a:latin typeface="Tlab 레트로라이프" panose="020B0600000101010101" charset="-127"/>
                <a:ea typeface="Tlab 레트로라이프" panose="020B0600000101010101" charset="-127"/>
              </a:endParaRPr>
            </a:p>
          </p:txBody>
        </p:sp>
      </p:grpSp>
      <p:sp>
        <p:nvSpPr>
          <p:cNvPr id="7" name="TextBox 20">
            <a:extLst>
              <a:ext uri="{FF2B5EF4-FFF2-40B4-BE49-F238E27FC236}">
                <a16:creationId xmlns:a16="http://schemas.microsoft.com/office/drawing/2014/main" id="{570DE552-97D2-2712-7563-333F00DD4940}"/>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grpSp>
        <p:nvGrpSpPr>
          <p:cNvPr id="8" name="Group 28">
            <a:extLst>
              <a:ext uri="{FF2B5EF4-FFF2-40B4-BE49-F238E27FC236}">
                <a16:creationId xmlns:a16="http://schemas.microsoft.com/office/drawing/2014/main" id="{899C60EE-A405-23E7-5299-0D549EFE47E7}"/>
              </a:ext>
            </a:extLst>
          </p:cNvPr>
          <p:cNvGrpSpPr/>
          <p:nvPr/>
        </p:nvGrpSpPr>
        <p:grpSpPr>
          <a:xfrm>
            <a:off x="2233236" y="6162515"/>
            <a:ext cx="3775780" cy="973127"/>
            <a:chOff x="0" y="0"/>
            <a:chExt cx="5034373" cy="1297502"/>
          </a:xfrm>
        </p:grpSpPr>
        <p:grpSp>
          <p:nvGrpSpPr>
            <p:cNvPr id="9" name="Group 29">
              <a:extLst>
                <a:ext uri="{FF2B5EF4-FFF2-40B4-BE49-F238E27FC236}">
                  <a16:creationId xmlns:a16="http://schemas.microsoft.com/office/drawing/2014/main" id="{F4D9C0F8-7CE1-9589-CBB2-FA77B884FE11}"/>
                </a:ext>
              </a:extLst>
            </p:cNvPr>
            <p:cNvGrpSpPr/>
            <p:nvPr/>
          </p:nvGrpSpPr>
          <p:grpSpPr>
            <a:xfrm>
              <a:off x="0" y="140471"/>
              <a:ext cx="4919290" cy="1157031"/>
              <a:chOff x="0" y="0"/>
              <a:chExt cx="971712" cy="228549"/>
            </a:xfrm>
          </p:grpSpPr>
          <p:sp>
            <p:nvSpPr>
              <p:cNvPr id="11" name="Freeform 30">
                <a:extLst>
                  <a:ext uri="{FF2B5EF4-FFF2-40B4-BE49-F238E27FC236}">
                    <a16:creationId xmlns:a16="http://schemas.microsoft.com/office/drawing/2014/main" id="{E1AC3B42-FF38-4D75-3EEC-AEA427E17CF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sz="2400"/>
              </a:p>
            </p:txBody>
          </p:sp>
          <p:sp>
            <p:nvSpPr>
              <p:cNvPr id="14" name="TextBox 31">
                <a:extLst>
                  <a:ext uri="{FF2B5EF4-FFF2-40B4-BE49-F238E27FC236}">
                    <a16:creationId xmlns:a16="http://schemas.microsoft.com/office/drawing/2014/main" id="{EE6CE0E3-6989-F53B-3C20-2DBAFA61A6E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sz="2400"/>
              </a:p>
            </p:txBody>
          </p:sp>
        </p:grpSp>
        <p:sp>
          <p:nvSpPr>
            <p:cNvPr id="10" name="Freeform 33">
              <a:extLst>
                <a:ext uri="{FF2B5EF4-FFF2-40B4-BE49-F238E27FC236}">
                  <a16:creationId xmlns:a16="http://schemas.microsoft.com/office/drawing/2014/main" id="{B26DE65C-7B95-33ED-85A3-42E5C2DD9F53}"/>
                </a:ext>
              </a:extLst>
            </p:cNvPr>
            <p:cNvSpPr/>
            <p:nvPr/>
          </p:nvSpPr>
          <p:spPr>
            <a:xfrm>
              <a:off x="115083" y="0"/>
              <a:ext cx="4919290" cy="1157032"/>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Train-Test Split</a:t>
              </a:r>
              <a:endParaRPr lang="ko-KR" altLang="en-US" sz="2400" dirty="0">
                <a:solidFill>
                  <a:schemeClr val="bg1"/>
                </a:solidFill>
                <a:latin typeface="Tlab 레트로라이프" panose="020B0600000101010101" charset="-127"/>
                <a:ea typeface="Tlab 레트로라이프" panose="020B0600000101010101" charset="-127"/>
              </a:endParaRPr>
            </a:p>
          </p:txBody>
        </p:sp>
      </p:grpSp>
      <p:sp>
        <p:nvSpPr>
          <p:cNvPr id="16" name="TextBox 48">
            <a:extLst>
              <a:ext uri="{FF2B5EF4-FFF2-40B4-BE49-F238E27FC236}">
                <a16:creationId xmlns:a16="http://schemas.microsoft.com/office/drawing/2014/main" id="{A22F56B5-A76E-FE8C-BD2F-5E9716BDCF69}"/>
              </a:ext>
            </a:extLst>
          </p:cNvPr>
          <p:cNvSpPr txBox="1"/>
          <p:nvPr/>
        </p:nvSpPr>
        <p:spPr>
          <a:xfrm>
            <a:off x="6781800" y="6204820"/>
            <a:ext cx="9230389" cy="783163"/>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Data split into training (80%) and testing (20%) sets</a:t>
            </a:r>
          </a:p>
          <a:p>
            <a:pPr>
              <a:lnSpc>
                <a:spcPts val="3079"/>
              </a:lnSpc>
            </a:pPr>
            <a:r>
              <a:rPr lang="en-US" altLang="ko-KR" sz="2500" dirty="0">
                <a:solidFill>
                  <a:srgbClr val="AACAAE"/>
                </a:solidFill>
                <a:latin typeface="TDTD순고딕"/>
                <a:ea typeface="TDTD순고딕"/>
                <a:cs typeface="TDTD순고딕"/>
                <a:sym typeface="TDTD순고딕"/>
              </a:rPr>
              <a:t>Used </a:t>
            </a:r>
            <a:r>
              <a:rPr lang="en-US" altLang="ko-KR" sz="2500" dirty="0" err="1">
                <a:solidFill>
                  <a:srgbClr val="AACAAE"/>
                </a:solidFill>
                <a:latin typeface="TDTD순고딕"/>
                <a:ea typeface="TDTD순고딕"/>
                <a:cs typeface="TDTD순고딕"/>
                <a:sym typeface="TDTD순고딕"/>
              </a:rPr>
              <a:t>train_test_split</a:t>
            </a:r>
            <a:r>
              <a:rPr lang="en-US" altLang="ko-KR" sz="2500" dirty="0">
                <a:solidFill>
                  <a:srgbClr val="AACAAE"/>
                </a:solidFill>
                <a:latin typeface="TDTD순고딕"/>
                <a:ea typeface="TDTD순고딕"/>
                <a:cs typeface="TDTD순고딕"/>
                <a:sym typeface="TDTD순고딕"/>
              </a:rPr>
              <a:t>() from scikit-learn</a:t>
            </a:r>
          </a:p>
        </p:txBody>
      </p:sp>
      <p:sp>
        <p:nvSpPr>
          <p:cNvPr id="18" name="TextBox 47">
            <a:extLst>
              <a:ext uri="{FF2B5EF4-FFF2-40B4-BE49-F238E27FC236}">
                <a16:creationId xmlns:a16="http://schemas.microsoft.com/office/drawing/2014/main" id="{03D85311-75F9-CF9A-7A54-B6B608D1C5DC}"/>
              </a:ext>
            </a:extLst>
          </p:cNvPr>
          <p:cNvSpPr txBox="1"/>
          <p:nvPr/>
        </p:nvSpPr>
        <p:spPr>
          <a:xfrm>
            <a:off x="6781800" y="4333485"/>
            <a:ext cx="7792700" cy="1180708"/>
          </a:xfrm>
          <a:prstGeom prst="rect">
            <a:avLst/>
          </a:prstGeom>
        </p:spPr>
        <p:txBody>
          <a:bodyPr wrap="square" lIns="0" tIns="0" rIns="0" bIns="0" rtlCol="0" anchor="t">
            <a:spAutoFit/>
          </a:bodyPr>
          <a:lstStyle/>
          <a:p>
            <a:pPr>
              <a:lnSpc>
                <a:spcPts val="3079"/>
              </a:lnSpc>
            </a:pPr>
            <a:r>
              <a:rPr lang="en-US" altLang="ko-KR" sz="2500" dirty="0">
                <a:solidFill>
                  <a:srgbClr val="AACAAE"/>
                </a:solidFill>
                <a:latin typeface="TDTD순고딕"/>
                <a:ea typeface="TDTD순고딕"/>
                <a:cs typeface="TDTD순고딕"/>
                <a:sym typeface="TDTD순고딕"/>
              </a:rPr>
              <a:t>Target variable: Stress Level</a:t>
            </a:r>
          </a:p>
          <a:p>
            <a:pPr>
              <a:lnSpc>
                <a:spcPts val="3079"/>
              </a:lnSpc>
            </a:pPr>
            <a:r>
              <a:rPr lang="en-US" altLang="ko-KR" sz="2500" dirty="0">
                <a:solidFill>
                  <a:srgbClr val="AACAAE"/>
                </a:solidFill>
                <a:latin typeface="TDTD순고딕"/>
                <a:ea typeface="TDTD순고딕"/>
                <a:cs typeface="TDTD순고딕"/>
                <a:sym typeface="TDTD순고딕"/>
              </a:rPr>
              <a:t> - High if score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Counseling recommended</a:t>
            </a:r>
          </a:p>
          <a:p>
            <a:pPr>
              <a:lnSpc>
                <a:spcPts val="3079"/>
              </a:lnSpc>
            </a:pPr>
            <a:r>
              <a:rPr lang="en-US" altLang="ko-KR" sz="2500" dirty="0">
                <a:solidFill>
                  <a:srgbClr val="AACAAE"/>
                </a:solidFill>
                <a:latin typeface="TDTD순고딕"/>
                <a:ea typeface="TDTD순고딕"/>
                <a:cs typeface="TDTD순고딕"/>
                <a:sym typeface="TDTD순고딕"/>
              </a:rPr>
              <a:t> - Low if score &lt; 12 </a:t>
            </a:r>
            <a:r>
              <a:rPr lang="ko-KR" altLang="en-US" sz="2500" dirty="0">
                <a:solidFill>
                  <a:srgbClr val="AACAAE"/>
                </a:solidFill>
                <a:latin typeface="TDTD순고딕"/>
                <a:ea typeface="TDTD순고딕"/>
                <a:cs typeface="TDTD순고딕"/>
                <a:sym typeface="TDTD순고딕"/>
              </a:rPr>
              <a:t>→ </a:t>
            </a:r>
            <a:r>
              <a:rPr lang="en-US" altLang="ko-KR" sz="2500" dirty="0">
                <a:solidFill>
                  <a:srgbClr val="AACAAE"/>
                </a:solidFill>
                <a:latin typeface="TDTD순고딕"/>
                <a:ea typeface="TDTD순고딕"/>
                <a:cs typeface="TDTD순고딕"/>
                <a:sym typeface="TDTD순고딕"/>
              </a:rPr>
              <a:t>Stable</a:t>
            </a:r>
          </a:p>
        </p:txBody>
      </p:sp>
      <p:grpSp>
        <p:nvGrpSpPr>
          <p:cNvPr id="25" name="그룹 24">
            <a:extLst>
              <a:ext uri="{FF2B5EF4-FFF2-40B4-BE49-F238E27FC236}">
                <a16:creationId xmlns:a16="http://schemas.microsoft.com/office/drawing/2014/main" id="{51181EE7-963B-456C-87BD-F387653CFAED}"/>
              </a:ext>
            </a:extLst>
          </p:cNvPr>
          <p:cNvGrpSpPr/>
          <p:nvPr/>
        </p:nvGrpSpPr>
        <p:grpSpPr>
          <a:xfrm>
            <a:off x="2209800" y="4475013"/>
            <a:ext cx="3775779" cy="973127"/>
            <a:chOff x="2209800" y="4768871"/>
            <a:chExt cx="3775779" cy="973127"/>
          </a:xfrm>
        </p:grpSpPr>
        <p:grpSp>
          <p:nvGrpSpPr>
            <p:cNvPr id="28" name="Group 35">
              <a:extLst>
                <a:ext uri="{FF2B5EF4-FFF2-40B4-BE49-F238E27FC236}">
                  <a16:creationId xmlns:a16="http://schemas.microsoft.com/office/drawing/2014/main" id="{A525E672-FE99-6DC9-C8D2-CCC3C3E05BCF}"/>
                </a:ext>
              </a:extLst>
            </p:cNvPr>
            <p:cNvGrpSpPr/>
            <p:nvPr/>
          </p:nvGrpSpPr>
          <p:grpSpPr>
            <a:xfrm>
              <a:off x="2209800" y="4874224"/>
              <a:ext cx="3689468" cy="867774"/>
              <a:chOff x="0" y="0"/>
              <a:chExt cx="971712" cy="228549"/>
            </a:xfrm>
          </p:grpSpPr>
          <p:sp>
            <p:nvSpPr>
              <p:cNvPr id="32" name="Freeform 36">
                <a:extLst>
                  <a:ext uri="{FF2B5EF4-FFF2-40B4-BE49-F238E27FC236}">
                    <a16:creationId xmlns:a16="http://schemas.microsoft.com/office/drawing/2014/main" id="{DADFE02A-A020-4C04-05E0-711D92EE4B9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5" name="TextBox 37">
                <a:extLst>
                  <a:ext uri="{FF2B5EF4-FFF2-40B4-BE49-F238E27FC236}">
                    <a16:creationId xmlns:a16="http://schemas.microsoft.com/office/drawing/2014/main" id="{E567DCA7-C445-B7BC-59C5-A29BE45E09C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30" name="Freeform 39">
              <a:extLst>
                <a:ext uri="{FF2B5EF4-FFF2-40B4-BE49-F238E27FC236}">
                  <a16:creationId xmlns:a16="http://schemas.microsoft.com/office/drawing/2014/main" id="{692AFE37-ED5C-5CE2-302B-A82E685BA8EA}"/>
                </a:ext>
              </a:extLst>
            </p:cNvPr>
            <p:cNvSpPr/>
            <p:nvPr/>
          </p:nvSpPr>
          <p:spPr>
            <a:xfrm>
              <a:off x="2296111" y="4768871"/>
              <a:ext cx="3689468" cy="867774"/>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Label Definition</a:t>
              </a:r>
              <a:endParaRPr lang="ko-KR" altLang="en-US" sz="2400" dirty="0">
                <a:solidFill>
                  <a:schemeClr val="bg1"/>
                </a:solidFill>
                <a:latin typeface="Tlab 레트로라이프" panose="020B0600000101010101" charset="-127"/>
                <a:ea typeface="Tlab 레트로라이프" panose="020B0600000101010101" charset="-127"/>
              </a:endParaRPr>
            </a:p>
          </p:txBody>
        </p:sp>
      </p:grpSp>
      <p:grpSp>
        <p:nvGrpSpPr>
          <p:cNvPr id="36" name="Group 21">
            <a:extLst>
              <a:ext uri="{FF2B5EF4-FFF2-40B4-BE49-F238E27FC236}">
                <a16:creationId xmlns:a16="http://schemas.microsoft.com/office/drawing/2014/main" id="{FAFAD76D-91E5-BCB4-6E24-587A979886EE}"/>
              </a:ext>
            </a:extLst>
          </p:cNvPr>
          <p:cNvGrpSpPr/>
          <p:nvPr/>
        </p:nvGrpSpPr>
        <p:grpSpPr>
          <a:xfrm>
            <a:off x="2209800" y="2781300"/>
            <a:ext cx="3775781" cy="973126"/>
            <a:chOff x="0" y="1"/>
            <a:chExt cx="5034375" cy="1297501"/>
          </a:xfrm>
        </p:grpSpPr>
        <p:grpSp>
          <p:nvGrpSpPr>
            <p:cNvPr id="40" name="Group 22">
              <a:extLst>
                <a:ext uri="{FF2B5EF4-FFF2-40B4-BE49-F238E27FC236}">
                  <a16:creationId xmlns:a16="http://schemas.microsoft.com/office/drawing/2014/main" id="{470D64B5-4045-7B85-91EE-1B2ABD8AC978}"/>
                </a:ext>
              </a:extLst>
            </p:cNvPr>
            <p:cNvGrpSpPr/>
            <p:nvPr/>
          </p:nvGrpSpPr>
          <p:grpSpPr>
            <a:xfrm>
              <a:off x="0" y="140471"/>
              <a:ext cx="4919291" cy="1157031"/>
              <a:chOff x="0" y="0"/>
              <a:chExt cx="971712" cy="228549"/>
            </a:xfrm>
          </p:grpSpPr>
          <p:sp>
            <p:nvSpPr>
              <p:cNvPr id="45" name="Freeform 23">
                <a:extLst>
                  <a:ext uri="{FF2B5EF4-FFF2-40B4-BE49-F238E27FC236}">
                    <a16:creationId xmlns:a16="http://schemas.microsoft.com/office/drawing/2014/main" id="{1E6B8C7B-92B4-78F2-AACE-4C8FD12784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6" name="TextBox 24">
                <a:extLst>
                  <a:ext uri="{FF2B5EF4-FFF2-40B4-BE49-F238E27FC236}">
                    <a16:creationId xmlns:a16="http://schemas.microsoft.com/office/drawing/2014/main" id="{73BEB7B7-3C13-1D68-F2AC-BE9AC8BB5CC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sp>
          <p:nvSpPr>
            <p:cNvPr id="42" name="Freeform 26">
              <a:extLst>
                <a:ext uri="{FF2B5EF4-FFF2-40B4-BE49-F238E27FC236}">
                  <a16:creationId xmlns:a16="http://schemas.microsoft.com/office/drawing/2014/main" id="{56FF8804-B3E7-FF49-9AB4-B17BD172ABBF}"/>
                </a:ext>
              </a:extLst>
            </p:cNvPr>
            <p:cNvSpPr/>
            <p:nvPr/>
          </p:nvSpPr>
          <p:spPr>
            <a:xfrm>
              <a:off x="115083" y="1"/>
              <a:ext cx="4919292" cy="1157030"/>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Feature Selection</a:t>
              </a:r>
            </a:p>
          </p:txBody>
        </p:sp>
      </p:grpSp>
      <p:sp>
        <p:nvSpPr>
          <p:cNvPr id="47" name="TextBox 45">
            <a:extLst>
              <a:ext uri="{FF2B5EF4-FFF2-40B4-BE49-F238E27FC236}">
                <a16:creationId xmlns:a16="http://schemas.microsoft.com/office/drawing/2014/main" id="{57B93E54-D9DD-F204-517A-51B57C52712E}"/>
              </a:ext>
            </a:extLst>
          </p:cNvPr>
          <p:cNvSpPr txBox="1"/>
          <p:nvPr/>
        </p:nvSpPr>
        <p:spPr>
          <a:xfrm>
            <a:off x="6781800" y="3037317"/>
            <a:ext cx="97536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Selected key features related to sleep and  categorical factors</a:t>
            </a:r>
          </a:p>
        </p:txBody>
      </p:sp>
      <p:sp>
        <p:nvSpPr>
          <p:cNvPr id="48" name="직사각형 47">
            <a:extLst>
              <a:ext uri="{FF2B5EF4-FFF2-40B4-BE49-F238E27FC236}">
                <a16:creationId xmlns:a16="http://schemas.microsoft.com/office/drawing/2014/main" id="{A87FB82F-DBC8-3724-1B08-18923C5BF181}"/>
              </a:ext>
            </a:extLst>
          </p:cNvPr>
          <p:cNvSpPr/>
          <p:nvPr/>
        </p:nvSpPr>
        <p:spPr>
          <a:xfrm>
            <a:off x="6324600" y="2848382"/>
            <a:ext cx="10287000" cy="4590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EBCFF39-268D-A640-15E8-6859B66C0B15}"/>
              </a:ext>
            </a:extLst>
          </p:cNvPr>
          <p:cNvPicPr>
            <a:picLocks noChangeAspect="1"/>
          </p:cNvPicPr>
          <p:nvPr/>
        </p:nvPicPr>
        <p:blipFill>
          <a:blip r:embed="rId2"/>
          <a:stretch>
            <a:fillRect/>
          </a:stretch>
        </p:blipFill>
        <p:spPr>
          <a:xfrm>
            <a:off x="7924800" y="3536885"/>
            <a:ext cx="3248025" cy="3611804"/>
          </a:xfrm>
          <a:prstGeom prst="rect">
            <a:avLst/>
          </a:prstGeom>
        </p:spPr>
      </p:pic>
      <p:sp>
        <p:nvSpPr>
          <p:cNvPr id="12" name="TextBox 19">
            <a:extLst>
              <a:ext uri="{FF2B5EF4-FFF2-40B4-BE49-F238E27FC236}">
                <a16:creationId xmlns:a16="http://schemas.microsoft.com/office/drawing/2014/main" id="{F8D2D7CB-E2B7-F46A-FD9B-9305FC6B90E2}"/>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70927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E7F1-10AA-9C3A-3829-E22BF209E4FC}"/>
            </a:ext>
          </a:extLst>
        </p:cNvPr>
        <p:cNvGrpSpPr/>
        <p:nvPr/>
      </p:nvGrpSpPr>
      <p:grpSpPr>
        <a:xfrm>
          <a:off x="0" y="0"/>
          <a:ext cx="0" cy="0"/>
          <a:chOff x="0" y="0"/>
          <a:chExt cx="0" cy="0"/>
        </a:xfrm>
      </p:grpSpPr>
      <p:sp>
        <p:nvSpPr>
          <p:cNvPr id="10" name="TextBox 48">
            <a:extLst>
              <a:ext uri="{FF2B5EF4-FFF2-40B4-BE49-F238E27FC236}">
                <a16:creationId xmlns:a16="http://schemas.microsoft.com/office/drawing/2014/main" id="{C2ECC623-1B77-DE0C-A5D2-6687A6CD9F05}"/>
              </a:ext>
            </a:extLst>
          </p:cNvPr>
          <p:cNvSpPr txBox="1"/>
          <p:nvPr/>
        </p:nvSpPr>
        <p:spPr>
          <a:xfrm>
            <a:off x="6761498" y="6988133"/>
            <a:ext cx="10002501"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New input → Stress prediction → Simple message:</a:t>
            </a:r>
          </a:p>
          <a:p>
            <a:pPr algn="l">
              <a:lnSpc>
                <a:spcPts val="3079"/>
              </a:lnSpc>
            </a:pPr>
            <a:r>
              <a:rPr lang="en-US" sz="2500" dirty="0">
                <a:solidFill>
                  <a:srgbClr val="AACAAE"/>
                </a:solidFill>
                <a:latin typeface="TDTD순고딕"/>
                <a:ea typeface="TDTD순고딕"/>
                <a:cs typeface="TDTD순고딕"/>
                <a:sym typeface="TDTD순고딕"/>
              </a:rPr>
              <a:t>“Maintain habits” or “Counseling recommended” </a:t>
            </a:r>
          </a:p>
        </p:txBody>
      </p:sp>
      <p:grpSp>
        <p:nvGrpSpPr>
          <p:cNvPr id="100" name="Group 21">
            <a:extLst>
              <a:ext uri="{FF2B5EF4-FFF2-40B4-BE49-F238E27FC236}">
                <a16:creationId xmlns:a16="http://schemas.microsoft.com/office/drawing/2014/main" id="{CC22CDC2-B99D-86AD-2CDB-B5870D90B0EB}"/>
              </a:ext>
            </a:extLst>
          </p:cNvPr>
          <p:cNvGrpSpPr>
            <a:grpSpLocks noChangeAspect="1"/>
          </p:cNvGrpSpPr>
          <p:nvPr/>
        </p:nvGrpSpPr>
        <p:grpSpPr>
          <a:xfrm>
            <a:off x="2209800" y="3393824"/>
            <a:ext cx="4947076" cy="1275004"/>
            <a:chOff x="0" y="0"/>
            <a:chExt cx="5034372" cy="1297502"/>
          </a:xfrm>
        </p:grpSpPr>
        <p:grpSp>
          <p:nvGrpSpPr>
            <p:cNvPr id="101" name="Group 22">
              <a:extLst>
                <a:ext uri="{FF2B5EF4-FFF2-40B4-BE49-F238E27FC236}">
                  <a16:creationId xmlns:a16="http://schemas.microsoft.com/office/drawing/2014/main" id="{97D1AE18-DE3D-B0D3-5645-CF824582BF82}"/>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1E25EE49-D0C3-AB3E-1D0A-0EAF25FE0C6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674433EB-2151-0702-0E20-F877F52C3DF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33E32895-74E9-F70E-2CBE-1C146550FBCA}"/>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E49C5D4A-21C8-5E2B-D15C-1D4D42D8AC1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Hyperparameter</a:t>
                </a:r>
                <a:br>
                  <a:rPr lang="en-US" altLang="ko-KR" sz="3600" dirty="0">
                    <a:solidFill>
                      <a:schemeClr val="bg1"/>
                    </a:solidFill>
                    <a:latin typeface="Tlab 레트로라이프" panose="020B0600000101010101" charset="-127"/>
                    <a:ea typeface="Tlab 레트로라이프" panose="020B0600000101010101" charset="-127"/>
                  </a:rPr>
                </a:br>
                <a:r>
                  <a:rPr lang="en-US" altLang="ko-KR" sz="3600" dirty="0">
                    <a:solidFill>
                      <a:schemeClr val="bg1"/>
                    </a:solidFill>
                    <a:latin typeface="Tlab 레트로라이프" panose="020B0600000101010101" charset="-127"/>
                    <a:ea typeface="Tlab 레트로라이프" panose="020B0600000101010101" charset="-127"/>
                  </a:rPr>
                  <a:t>Tuning</a:t>
                </a:r>
              </a:p>
            </p:txBody>
          </p:sp>
          <p:sp>
            <p:nvSpPr>
              <p:cNvPr id="104" name="TextBox 27">
                <a:extLst>
                  <a:ext uri="{FF2B5EF4-FFF2-40B4-BE49-F238E27FC236}">
                    <a16:creationId xmlns:a16="http://schemas.microsoft.com/office/drawing/2014/main" id="{74C83E1B-E8F7-A1FC-5D01-23A86B6502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77CE4A86-4FB7-B09A-8764-D22D1F732BBD}"/>
              </a:ext>
            </a:extLst>
          </p:cNvPr>
          <p:cNvSpPr txBox="1"/>
          <p:nvPr/>
        </p:nvSpPr>
        <p:spPr>
          <a:xfrm>
            <a:off x="7924800" y="3763417"/>
            <a:ext cx="9220200" cy="403059"/>
          </a:xfrm>
          <a:prstGeom prst="rect">
            <a:avLst/>
          </a:prstGeom>
        </p:spPr>
        <p:txBody>
          <a:bodyPr wrap="square" lIns="0" tIns="0" rIns="0" bIns="0" rtlCol="0" anchor="t">
            <a:spAutoFit/>
          </a:bodyPr>
          <a:lstStyle/>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Performed tuning using </a:t>
            </a:r>
            <a:r>
              <a:rPr lang="en-US" altLang="ko-KR" sz="3000" dirty="0" err="1">
                <a:solidFill>
                  <a:srgbClr val="485849"/>
                </a:solidFill>
                <a:highlight>
                  <a:srgbClr val="C7D1AB"/>
                </a:highlight>
                <a:latin typeface="TDTD순고딕"/>
                <a:ea typeface="TDTD순고딕"/>
                <a:cs typeface="TDTD순고딕"/>
                <a:sym typeface="TDTD순고딕"/>
              </a:rPr>
              <a:t>GridSearchCV</a:t>
            </a:r>
            <a:endParaRPr lang="en-US" altLang="ko-KR" sz="3000" dirty="0">
              <a:solidFill>
                <a:srgbClr val="485849"/>
              </a:solidFill>
              <a:highlight>
                <a:srgbClr val="C7D1AB"/>
              </a:highlight>
              <a:latin typeface="TDTD순고딕"/>
              <a:ea typeface="TDTD순고딕"/>
              <a:cs typeface="TDTD순고딕"/>
              <a:sym typeface="TDTD순고딕"/>
            </a:endParaRPr>
          </a:p>
        </p:txBody>
      </p:sp>
      <p:sp>
        <p:nvSpPr>
          <p:cNvPr id="126" name="TextBox 47">
            <a:extLst>
              <a:ext uri="{FF2B5EF4-FFF2-40B4-BE49-F238E27FC236}">
                <a16:creationId xmlns:a16="http://schemas.microsoft.com/office/drawing/2014/main" id="{0E89F51D-3B33-9F18-DE52-722A697144B7}"/>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grpSp>
        <p:nvGrpSpPr>
          <p:cNvPr id="145" name="Group 28">
            <a:extLst>
              <a:ext uri="{FF2B5EF4-FFF2-40B4-BE49-F238E27FC236}">
                <a16:creationId xmlns:a16="http://schemas.microsoft.com/office/drawing/2014/main" id="{72A54893-3D0A-58E4-9F3D-86B5E2FDFD63}"/>
              </a:ext>
            </a:extLst>
          </p:cNvPr>
          <p:cNvGrpSpPr/>
          <p:nvPr/>
        </p:nvGrpSpPr>
        <p:grpSpPr>
          <a:xfrm>
            <a:off x="2233236" y="6950026"/>
            <a:ext cx="3775779" cy="973127"/>
            <a:chOff x="0" y="0"/>
            <a:chExt cx="5034372" cy="1297502"/>
          </a:xfrm>
        </p:grpSpPr>
        <p:grpSp>
          <p:nvGrpSpPr>
            <p:cNvPr id="146" name="Group 29">
              <a:extLst>
                <a:ext uri="{FF2B5EF4-FFF2-40B4-BE49-F238E27FC236}">
                  <a16:creationId xmlns:a16="http://schemas.microsoft.com/office/drawing/2014/main" id="{BE399740-FE82-9DA4-45DA-9BE8443786B6}"/>
                </a:ext>
              </a:extLst>
            </p:cNvPr>
            <p:cNvGrpSpPr/>
            <p:nvPr/>
          </p:nvGrpSpPr>
          <p:grpSpPr>
            <a:xfrm>
              <a:off x="0" y="140471"/>
              <a:ext cx="4919290" cy="1157031"/>
              <a:chOff x="0" y="0"/>
              <a:chExt cx="971712" cy="228549"/>
            </a:xfrm>
          </p:grpSpPr>
          <p:sp>
            <p:nvSpPr>
              <p:cNvPr id="150" name="Freeform 30">
                <a:extLst>
                  <a:ext uri="{FF2B5EF4-FFF2-40B4-BE49-F238E27FC236}">
                    <a16:creationId xmlns:a16="http://schemas.microsoft.com/office/drawing/2014/main" id="{66EEEC9A-1338-3756-FF9F-0F196BD10DA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1" name="TextBox 31">
                <a:extLst>
                  <a:ext uri="{FF2B5EF4-FFF2-40B4-BE49-F238E27FC236}">
                    <a16:creationId xmlns:a16="http://schemas.microsoft.com/office/drawing/2014/main" id="{BF878981-2C11-6D69-E2C6-E3325FFA1E1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7" name="Group 32">
              <a:extLst>
                <a:ext uri="{FF2B5EF4-FFF2-40B4-BE49-F238E27FC236}">
                  <a16:creationId xmlns:a16="http://schemas.microsoft.com/office/drawing/2014/main" id="{7FB2E790-66B0-C17C-D915-EFA801FC44D2}"/>
                </a:ext>
              </a:extLst>
            </p:cNvPr>
            <p:cNvGrpSpPr/>
            <p:nvPr/>
          </p:nvGrpSpPr>
          <p:grpSpPr>
            <a:xfrm>
              <a:off x="115082" y="0"/>
              <a:ext cx="4919290" cy="1157031"/>
              <a:chOff x="0" y="0"/>
              <a:chExt cx="971712" cy="228549"/>
            </a:xfrm>
          </p:grpSpPr>
          <p:sp>
            <p:nvSpPr>
              <p:cNvPr id="148" name="Freeform 33">
                <a:extLst>
                  <a:ext uri="{FF2B5EF4-FFF2-40B4-BE49-F238E27FC236}">
                    <a16:creationId xmlns:a16="http://schemas.microsoft.com/office/drawing/2014/main" id="{25CF72E4-4788-6080-82F0-A375BC9690C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Real-Time </a:t>
                </a:r>
              </a:p>
              <a:p>
                <a:pPr algn="ctr"/>
                <a:r>
                  <a:rPr lang="en-US" altLang="ko-KR" sz="2400" dirty="0">
                    <a:solidFill>
                      <a:schemeClr val="bg1"/>
                    </a:solidFill>
                    <a:latin typeface="Tlab 레트로라이프" panose="020B0600000101010101" charset="-127"/>
                    <a:ea typeface="Tlab 레트로라이프" panose="020B0600000101010101" charset="-127"/>
                  </a:rPr>
                  <a:t>Prediction Function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49" name="TextBox 34">
                <a:extLst>
                  <a:ext uri="{FF2B5EF4-FFF2-40B4-BE49-F238E27FC236}">
                    <a16:creationId xmlns:a16="http://schemas.microsoft.com/office/drawing/2014/main" id="{DD836077-5763-C766-33C1-7A3C66F9277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4" name="그룹 3">
            <a:extLst>
              <a:ext uri="{FF2B5EF4-FFF2-40B4-BE49-F238E27FC236}">
                <a16:creationId xmlns:a16="http://schemas.microsoft.com/office/drawing/2014/main" id="{5998955C-7484-4DBF-9106-968369DFE973}"/>
              </a:ext>
            </a:extLst>
          </p:cNvPr>
          <p:cNvGrpSpPr/>
          <p:nvPr/>
        </p:nvGrpSpPr>
        <p:grpSpPr>
          <a:xfrm>
            <a:off x="2209800" y="5262524"/>
            <a:ext cx="3775779" cy="973127"/>
            <a:chOff x="2209800" y="5262524"/>
            <a:chExt cx="3775779" cy="973127"/>
          </a:xfrm>
        </p:grpSpPr>
        <p:grpSp>
          <p:nvGrpSpPr>
            <p:cNvPr id="158" name="Group 35">
              <a:extLst>
                <a:ext uri="{FF2B5EF4-FFF2-40B4-BE49-F238E27FC236}">
                  <a16:creationId xmlns:a16="http://schemas.microsoft.com/office/drawing/2014/main" id="{05CBCA1F-1143-B5D4-1324-8F756E446767}"/>
                </a:ext>
              </a:extLst>
            </p:cNvPr>
            <p:cNvGrpSpPr/>
            <p:nvPr/>
          </p:nvGrpSpPr>
          <p:grpSpPr>
            <a:xfrm>
              <a:off x="2209800" y="5367877"/>
              <a:ext cx="3689468" cy="867774"/>
              <a:chOff x="0" y="0"/>
              <a:chExt cx="971712" cy="228549"/>
            </a:xfrm>
          </p:grpSpPr>
          <p:sp>
            <p:nvSpPr>
              <p:cNvPr id="159" name="Freeform 36">
                <a:extLst>
                  <a:ext uri="{FF2B5EF4-FFF2-40B4-BE49-F238E27FC236}">
                    <a16:creationId xmlns:a16="http://schemas.microsoft.com/office/drawing/2014/main" id="{6936E404-D558-3F3E-E0BE-E60358E49E8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60" name="TextBox 37">
                <a:extLst>
                  <a:ext uri="{FF2B5EF4-FFF2-40B4-BE49-F238E27FC236}">
                    <a16:creationId xmlns:a16="http://schemas.microsoft.com/office/drawing/2014/main" id="{9DE4EEA7-7E7D-F5EA-CB70-F3E65867158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61" name="Group 38">
              <a:extLst>
                <a:ext uri="{FF2B5EF4-FFF2-40B4-BE49-F238E27FC236}">
                  <a16:creationId xmlns:a16="http://schemas.microsoft.com/office/drawing/2014/main" id="{D0E76758-72DB-E103-950A-0A5195E2C6C7}"/>
                </a:ext>
              </a:extLst>
            </p:cNvPr>
            <p:cNvGrpSpPr>
              <a:grpSpLocks noChangeAspect="1"/>
            </p:cNvGrpSpPr>
            <p:nvPr/>
          </p:nvGrpSpPr>
          <p:grpSpPr>
            <a:xfrm>
              <a:off x="2296111" y="5262524"/>
              <a:ext cx="3689468" cy="867774"/>
              <a:chOff x="0" y="0"/>
              <a:chExt cx="971712" cy="228549"/>
            </a:xfrm>
          </p:grpSpPr>
          <p:sp>
            <p:nvSpPr>
              <p:cNvPr id="162" name="Freeform 39">
                <a:extLst>
                  <a:ext uri="{FF2B5EF4-FFF2-40B4-BE49-F238E27FC236}">
                    <a16:creationId xmlns:a16="http://schemas.microsoft.com/office/drawing/2014/main" id="{DB7404B8-E698-F2E8-9CDE-701E6499A03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63" name="TextBox 40">
                <a:extLst>
                  <a:ext uri="{FF2B5EF4-FFF2-40B4-BE49-F238E27FC236}">
                    <a16:creationId xmlns:a16="http://schemas.microsoft.com/office/drawing/2014/main" id="{17D9037C-553A-73E0-BCA1-A99B0DEF8AF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3" name="TextBox 20">
            <a:extLst>
              <a:ext uri="{FF2B5EF4-FFF2-40B4-BE49-F238E27FC236}">
                <a16:creationId xmlns:a16="http://schemas.microsoft.com/office/drawing/2014/main" id="{E154D9AB-06DD-52F9-D497-45BD66239547}"/>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5" name="직사각형 4">
            <a:extLst>
              <a:ext uri="{FF2B5EF4-FFF2-40B4-BE49-F238E27FC236}">
                <a16:creationId xmlns:a16="http://schemas.microsoft.com/office/drawing/2014/main" id="{4C0810D4-ECA3-41EB-086A-26A83BBDEF85}"/>
              </a:ext>
            </a:extLst>
          </p:cNvPr>
          <p:cNvSpPr/>
          <p:nvPr/>
        </p:nvSpPr>
        <p:spPr>
          <a:xfrm>
            <a:off x="6708764" y="5018051"/>
            <a:ext cx="10287000" cy="3262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9A49FC02-CCE2-DF72-46C5-0CB988F7FD87}"/>
              </a:ext>
            </a:extLst>
          </p:cNvPr>
          <p:cNvPicPr>
            <a:picLocks noChangeAspect="1"/>
          </p:cNvPicPr>
          <p:nvPr/>
        </p:nvPicPr>
        <p:blipFill>
          <a:blip r:embed="rId2"/>
          <a:stretch>
            <a:fillRect/>
          </a:stretch>
        </p:blipFill>
        <p:spPr>
          <a:xfrm>
            <a:off x="7020267" y="5279574"/>
            <a:ext cx="5775504" cy="2211506"/>
          </a:xfrm>
          <a:prstGeom prst="rect">
            <a:avLst/>
          </a:prstGeom>
        </p:spPr>
      </p:pic>
      <p:pic>
        <p:nvPicPr>
          <p:cNvPr id="8" name="그림 7">
            <a:extLst>
              <a:ext uri="{FF2B5EF4-FFF2-40B4-BE49-F238E27FC236}">
                <a16:creationId xmlns:a16="http://schemas.microsoft.com/office/drawing/2014/main" id="{FF39F453-CA0A-660A-F8C3-AD4595DCE39F}"/>
              </a:ext>
            </a:extLst>
          </p:cNvPr>
          <p:cNvPicPr>
            <a:picLocks noChangeAspect="1"/>
          </p:cNvPicPr>
          <p:nvPr/>
        </p:nvPicPr>
        <p:blipFill>
          <a:blip r:embed="rId3"/>
          <a:stretch>
            <a:fillRect/>
          </a:stretch>
        </p:blipFill>
        <p:spPr>
          <a:xfrm>
            <a:off x="13054538" y="4530793"/>
            <a:ext cx="3810000" cy="4236720"/>
          </a:xfrm>
          <a:prstGeom prst="rect">
            <a:avLst/>
          </a:prstGeom>
        </p:spPr>
      </p:pic>
      <p:sp>
        <p:nvSpPr>
          <p:cNvPr id="11" name="TextBox 19">
            <a:extLst>
              <a:ext uri="{FF2B5EF4-FFF2-40B4-BE49-F238E27FC236}">
                <a16:creationId xmlns:a16="http://schemas.microsoft.com/office/drawing/2014/main" id="{6667F40F-9A3F-DA38-A582-0AE310CD472A}"/>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961352135"/>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147D-E9DC-6C2C-5D1C-23D025318928}"/>
            </a:ext>
          </a:extLst>
        </p:cNvPr>
        <p:cNvGrpSpPr/>
        <p:nvPr/>
      </p:nvGrpSpPr>
      <p:grpSpPr>
        <a:xfrm>
          <a:off x="0" y="0"/>
          <a:ext cx="0" cy="0"/>
          <a:chOff x="0" y="0"/>
          <a:chExt cx="0" cy="0"/>
        </a:xfrm>
      </p:grpSpPr>
      <p:grpSp>
        <p:nvGrpSpPr>
          <p:cNvPr id="100" name="Group 21">
            <a:extLst>
              <a:ext uri="{FF2B5EF4-FFF2-40B4-BE49-F238E27FC236}">
                <a16:creationId xmlns:a16="http://schemas.microsoft.com/office/drawing/2014/main" id="{654F1712-1C61-3EA9-BC17-5125E910E0C5}"/>
              </a:ext>
            </a:extLst>
          </p:cNvPr>
          <p:cNvGrpSpPr/>
          <p:nvPr/>
        </p:nvGrpSpPr>
        <p:grpSpPr>
          <a:xfrm>
            <a:off x="2209800" y="3695700"/>
            <a:ext cx="3775779" cy="973127"/>
            <a:chOff x="0" y="0"/>
            <a:chExt cx="5034372" cy="1297502"/>
          </a:xfrm>
        </p:grpSpPr>
        <p:grpSp>
          <p:nvGrpSpPr>
            <p:cNvPr id="101" name="Group 22">
              <a:extLst>
                <a:ext uri="{FF2B5EF4-FFF2-40B4-BE49-F238E27FC236}">
                  <a16:creationId xmlns:a16="http://schemas.microsoft.com/office/drawing/2014/main" id="{F86285B7-7466-75EA-A10D-A96C6E19A445}"/>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BACB3DC9-0310-B0F1-2F7F-A68A4F41973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E339BE7A-02A5-EA4F-C267-25E05C924D2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50E08755-E9D6-A4A0-205C-0E2C7A785310}"/>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36D913FA-F963-6E78-877F-E2CC28549F35}"/>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104" name="TextBox 27">
                <a:extLst>
                  <a:ext uri="{FF2B5EF4-FFF2-40B4-BE49-F238E27FC236}">
                    <a16:creationId xmlns:a16="http://schemas.microsoft.com/office/drawing/2014/main" id="{2094E953-8C35-DA19-6662-B380CFAD19B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107" name="Group 28">
            <a:extLst>
              <a:ext uri="{FF2B5EF4-FFF2-40B4-BE49-F238E27FC236}">
                <a16:creationId xmlns:a16="http://schemas.microsoft.com/office/drawing/2014/main" id="{2C2A2821-5ED3-5E78-5480-1DC5F51E256D}"/>
              </a:ext>
            </a:extLst>
          </p:cNvPr>
          <p:cNvGrpSpPr/>
          <p:nvPr/>
        </p:nvGrpSpPr>
        <p:grpSpPr>
          <a:xfrm>
            <a:off x="2233236" y="6950026"/>
            <a:ext cx="3775779" cy="973127"/>
            <a:chOff x="0" y="0"/>
            <a:chExt cx="5034372" cy="1297502"/>
          </a:xfrm>
        </p:grpSpPr>
        <p:grpSp>
          <p:nvGrpSpPr>
            <p:cNvPr id="108" name="Group 29">
              <a:extLst>
                <a:ext uri="{FF2B5EF4-FFF2-40B4-BE49-F238E27FC236}">
                  <a16:creationId xmlns:a16="http://schemas.microsoft.com/office/drawing/2014/main" id="{13F2CE3E-7ADC-815D-8648-380708D30FAF}"/>
                </a:ext>
              </a:extLst>
            </p:cNvPr>
            <p:cNvGrpSpPr/>
            <p:nvPr/>
          </p:nvGrpSpPr>
          <p:grpSpPr>
            <a:xfrm>
              <a:off x="0" y="140471"/>
              <a:ext cx="4919290" cy="1157031"/>
              <a:chOff x="0" y="0"/>
              <a:chExt cx="971712" cy="228549"/>
            </a:xfrm>
          </p:grpSpPr>
          <p:sp>
            <p:nvSpPr>
              <p:cNvPr id="112" name="Freeform 30">
                <a:extLst>
                  <a:ext uri="{FF2B5EF4-FFF2-40B4-BE49-F238E27FC236}">
                    <a16:creationId xmlns:a16="http://schemas.microsoft.com/office/drawing/2014/main" id="{FE43CAC4-0DEB-AE66-9BFC-B27726CB2CC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13" name="TextBox 31">
                <a:extLst>
                  <a:ext uri="{FF2B5EF4-FFF2-40B4-BE49-F238E27FC236}">
                    <a16:creationId xmlns:a16="http://schemas.microsoft.com/office/drawing/2014/main" id="{E4C53A00-0EDE-A84E-73A3-2A30A82C3F4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9" name="Group 32">
              <a:extLst>
                <a:ext uri="{FF2B5EF4-FFF2-40B4-BE49-F238E27FC236}">
                  <a16:creationId xmlns:a16="http://schemas.microsoft.com/office/drawing/2014/main" id="{2787E10A-26A3-7B6D-DE0F-0A1D8762B489}"/>
                </a:ext>
              </a:extLst>
            </p:cNvPr>
            <p:cNvGrpSpPr/>
            <p:nvPr/>
          </p:nvGrpSpPr>
          <p:grpSpPr>
            <a:xfrm>
              <a:off x="115082" y="0"/>
              <a:ext cx="4919290" cy="1157031"/>
              <a:chOff x="0" y="0"/>
              <a:chExt cx="971712" cy="228549"/>
            </a:xfrm>
          </p:grpSpPr>
          <p:sp>
            <p:nvSpPr>
              <p:cNvPr id="110" name="Freeform 33">
                <a:extLst>
                  <a:ext uri="{FF2B5EF4-FFF2-40B4-BE49-F238E27FC236}">
                    <a16:creationId xmlns:a16="http://schemas.microsoft.com/office/drawing/2014/main" id="{E6905F80-5677-E5B8-6C9F-021AFF1A0DB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Real-Time </a:t>
                </a:r>
              </a:p>
              <a:p>
                <a:pPr algn="ctr"/>
                <a:r>
                  <a:rPr lang="en-US" altLang="ko-KR" sz="2400" dirty="0">
                    <a:solidFill>
                      <a:schemeClr val="bg1"/>
                    </a:solidFill>
                    <a:latin typeface="Tlab 레트로라이프" panose="020B0600000101010101" charset="-127"/>
                    <a:ea typeface="Tlab 레트로라이프" panose="020B0600000101010101" charset="-127"/>
                  </a:rPr>
                  <a:t>Prediction Function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111" name="TextBox 34">
                <a:extLst>
                  <a:ext uri="{FF2B5EF4-FFF2-40B4-BE49-F238E27FC236}">
                    <a16:creationId xmlns:a16="http://schemas.microsoft.com/office/drawing/2014/main" id="{90B6D2A2-FC61-9A73-4481-541CD936B3E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7510F08C-2D7D-C26C-7B92-ABE95035812C}"/>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sp>
        <p:nvSpPr>
          <p:cNvPr id="126" name="TextBox 47">
            <a:extLst>
              <a:ext uri="{FF2B5EF4-FFF2-40B4-BE49-F238E27FC236}">
                <a16:creationId xmlns:a16="http://schemas.microsoft.com/office/drawing/2014/main" id="{8C7B092B-5551-6BD4-6D39-A79B99085538}"/>
              </a:ext>
            </a:extLst>
          </p:cNvPr>
          <p:cNvSpPr txBox="1"/>
          <p:nvPr/>
        </p:nvSpPr>
        <p:spPr>
          <a:xfrm>
            <a:off x="7924800" y="5430436"/>
            <a:ext cx="9129252"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Evaluated with </a:t>
            </a:r>
            <a:r>
              <a:rPr lang="en-US" sz="3000" dirty="0" err="1">
                <a:solidFill>
                  <a:srgbClr val="485849"/>
                </a:solidFill>
                <a:highlight>
                  <a:srgbClr val="C7D1AB"/>
                </a:highlight>
                <a:latin typeface="TDTD순고딕"/>
                <a:ea typeface="TDTD순고딕"/>
                <a:cs typeface="TDTD순고딕"/>
                <a:sym typeface="TDTD순고딕"/>
              </a:rPr>
              <a:t>classification_report</a:t>
            </a:r>
            <a:endParaRPr lang="en-US" sz="3000" dirty="0">
              <a:solidFill>
                <a:srgbClr val="485849"/>
              </a:solidFill>
              <a:highlight>
                <a:srgbClr val="C7D1AB"/>
              </a:highlight>
              <a:latin typeface="TDTD순고딕"/>
              <a:ea typeface="TDTD순고딕"/>
              <a:cs typeface="TDTD순고딕"/>
              <a:sym typeface="TDTD순고딕"/>
            </a:endParaRPr>
          </a:p>
          <a:p>
            <a:pPr algn="l">
              <a:lnSpc>
                <a:spcPts val="3079"/>
              </a:lnSpc>
            </a:pPr>
            <a:r>
              <a:rPr lang="en-US" sz="3000" dirty="0">
                <a:solidFill>
                  <a:srgbClr val="485849"/>
                </a:solidFill>
                <a:highlight>
                  <a:srgbClr val="C7D1AB"/>
                </a:highlight>
                <a:latin typeface="TDTD순고딕"/>
                <a:ea typeface="TDTD순고딕"/>
                <a:cs typeface="TDTD순고딕"/>
                <a:sym typeface="TDTD순고딕"/>
              </a:rPr>
              <a:t>Checked accuracy, precision, and recall on test set</a:t>
            </a:r>
          </a:p>
        </p:txBody>
      </p:sp>
      <p:sp>
        <p:nvSpPr>
          <p:cNvPr id="4" name="TextBox 20">
            <a:extLst>
              <a:ext uri="{FF2B5EF4-FFF2-40B4-BE49-F238E27FC236}">
                <a16:creationId xmlns:a16="http://schemas.microsoft.com/office/drawing/2014/main" id="{71CEF4E4-7006-B509-0054-FAC61BCE7CC1}"/>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5" name="TextBox 48">
            <a:extLst>
              <a:ext uri="{FF2B5EF4-FFF2-40B4-BE49-F238E27FC236}">
                <a16:creationId xmlns:a16="http://schemas.microsoft.com/office/drawing/2014/main" id="{42A203F7-76A7-1500-490E-B0D88CDC8A73}"/>
              </a:ext>
            </a:extLst>
          </p:cNvPr>
          <p:cNvSpPr txBox="1"/>
          <p:nvPr/>
        </p:nvSpPr>
        <p:spPr>
          <a:xfrm>
            <a:off x="6761498" y="6988133"/>
            <a:ext cx="10002501"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New input → Stress prediction → Simple message:</a:t>
            </a:r>
          </a:p>
          <a:p>
            <a:pPr algn="l">
              <a:lnSpc>
                <a:spcPts val="3079"/>
              </a:lnSpc>
            </a:pPr>
            <a:r>
              <a:rPr lang="en-US" sz="2500" dirty="0">
                <a:solidFill>
                  <a:srgbClr val="AACAAE"/>
                </a:solidFill>
                <a:latin typeface="TDTD순고딕"/>
                <a:ea typeface="TDTD순고딕"/>
                <a:cs typeface="TDTD순고딕"/>
                <a:sym typeface="TDTD순고딕"/>
              </a:rPr>
              <a:t>“Maintain habits” or “Counseling recommended” </a:t>
            </a:r>
          </a:p>
        </p:txBody>
      </p:sp>
      <p:grpSp>
        <p:nvGrpSpPr>
          <p:cNvPr id="12" name="그룹 11">
            <a:extLst>
              <a:ext uri="{FF2B5EF4-FFF2-40B4-BE49-F238E27FC236}">
                <a16:creationId xmlns:a16="http://schemas.microsoft.com/office/drawing/2014/main" id="{9914C542-4A66-877E-ABDA-F28BF0E22B04}"/>
              </a:ext>
            </a:extLst>
          </p:cNvPr>
          <p:cNvGrpSpPr>
            <a:grpSpLocks noChangeAspect="1"/>
          </p:cNvGrpSpPr>
          <p:nvPr/>
        </p:nvGrpSpPr>
        <p:grpSpPr>
          <a:xfrm>
            <a:off x="2209800" y="5262523"/>
            <a:ext cx="4944733" cy="1274400"/>
            <a:chOff x="2209800" y="5262524"/>
            <a:chExt cx="3775779" cy="973127"/>
          </a:xfrm>
        </p:grpSpPr>
        <p:grpSp>
          <p:nvGrpSpPr>
            <p:cNvPr id="13" name="Group 35">
              <a:extLst>
                <a:ext uri="{FF2B5EF4-FFF2-40B4-BE49-F238E27FC236}">
                  <a16:creationId xmlns:a16="http://schemas.microsoft.com/office/drawing/2014/main" id="{179A36A6-4984-B84A-70D1-A40F34F56B11}"/>
                </a:ext>
              </a:extLst>
            </p:cNvPr>
            <p:cNvGrpSpPr/>
            <p:nvPr/>
          </p:nvGrpSpPr>
          <p:grpSpPr>
            <a:xfrm>
              <a:off x="2209800" y="5367877"/>
              <a:ext cx="3689468" cy="867774"/>
              <a:chOff x="0" y="0"/>
              <a:chExt cx="971712" cy="228549"/>
            </a:xfrm>
          </p:grpSpPr>
          <p:sp>
            <p:nvSpPr>
              <p:cNvPr id="17" name="Freeform 36">
                <a:extLst>
                  <a:ext uri="{FF2B5EF4-FFF2-40B4-BE49-F238E27FC236}">
                    <a16:creationId xmlns:a16="http://schemas.microsoft.com/office/drawing/2014/main" id="{166A338A-5BF2-2C95-E81C-D8361F9C88E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8" name="TextBox 37">
                <a:extLst>
                  <a:ext uri="{FF2B5EF4-FFF2-40B4-BE49-F238E27FC236}">
                    <a16:creationId xmlns:a16="http://schemas.microsoft.com/office/drawing/2014/main" id="{63BE5ED5-14B7-F590-A130-FB27B01BE3B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 name="Group 38">
              <a:extLst>
                <a:ext uri="{FF2B5EF4-FFF2-40B4-BE49-F238E27FC236}">
                  <a16:creationId xmlns:a16="http://schemas.microsoft.com/office/drawing/2014/main" id="{40C81097-1BC1-2906-C07C-45C638526887}"/>
                </a:ext>
              </a:extLst>
            </p:cNvPr>
            <p:cNvGrpSpPr>
              <a:grpSpLocks noChangeAspect="1"/>
            </p:cNvGrpSpPr>
            <p:nvPr/>
          </p:nvGrpSpPr>
          <p:grpSpPr>
            <a:xfrm>
              <a:off x="2296111" y="5262524"/>
              <a:ext cx="3689468" cy="867774"/>
              <a:chOff x="0" y="0"/>
              <a:chExt cx="971712" cy="228549"/>
            </a:xfrm>
          </p:grpSpPr>
          <p:sp>
            <p:nvSpPr>
              <p:cNvPr id="15" name="Freeform 39">
                <a:extLst>
                  <a:ext uri="{FF2B5EF4-FFF2-40B4-BE49-F238E27FC236}">
                    <a16:creationId xmlns:a16="http://schemas.microsoft.com/office/drawing/2014/main" id="{2AF4BC50-DD2D-E375-7C6C-262E78FAA22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Model Evaluation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6" name="TextBox 40">
                <a:extLst>
                  <a:ext uri="{FF2B5EF4-FFF2-40B4-BE49-F238E27FC236}">
                    <a16:creationId xmlns:a16="http://schemas.microsoft.com/office/drawing/2014/main" id="{66259684-25E6-ACC6-5C00-44B212438E94}"/>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1" name="직사각형 20">
            <a:extLst>
              <a:ext uri="{FF2B5EF4-FFF2-40B4-BE49-F238E27FC236}">
                <a16:creationId xmlns:a16="http://schemas.microsoft.com/office/drawing/2014/main" id="{F1BE66E3-73C5-E556-6BC6-1DFC5D7E7866}"/>
              </a:ext>
            </a:extLst>
          </p:cNvPr>
          <p:cNvSpPr/>
          <p:nvPr/>
        </p:nvSpPr>
        <p:spPr>
          <a:xfrm>
            <a:off x="6506030" y="3082008"/>
            <a:ext cx="10287000" cy="1687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B926F7C-E3B9-C646-E9B5-852ADF1E4A9D}"/>
              </a:ext>
            </a:extLst>
          </p:cNvPr>
          <p:cNvSpPr/>
          <p:nvPr/>
        </p:nvSpPr>
        <p:spPr>
          <a:xfrm>
            <a:off x="6619248" y="6927761"/>
            <a:ext cx="10287000" cy="1687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8F4A1E71-72BB-A3FB-8017-3B6E5440B80F}"/>
              </a:ext>
            </a:extLst>
          </p:cNvPr>
          <p:cNvPicPr>
            <a:picLocks noChangeAspect="1"/>
          </p:cNvPicPr>
          <p:nvPr/>
        </p:nvPicPr>
        <p:blipFill>
          <a:blip r:embed="rId2"/>
          <a:stretch>
            <a:fillRect/>
          </a:stretch>
        </p:blipFill>
        <p:spPr>
          <a:xfrm>
            <a:off x="8490600" y="6800506"/>
            <a:ext cx="6544299" cy="1166813"/>
          </a:xfrm>
          <a:prstGeom prst="rect">
            <a:avLst/>
          </a:prstGeom>
        </p:spPr>
      </p:pic>
      <p:sp>
        <p:nvSpPr>
          <p:cNvPr id="2" name="TextBox 19">
            <a:extLst>
              <a:ext uri="{FF2B5EF4-FFF2-40B4-BE49-F238E27FC236}">
                <a16:creationId xmlns:a16="http://schemas.microsoft.com/office/drawing/2014/main" id="{F578AC96-059D-56EA-F129-8E3177FBA5BA}"/>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221915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739A-6532-03C6-6BDE-B9264A7415A7}"/>
            </a:ext>
          </a:extLst>
        </p:cNvPr>
        <p:cNvGrpSpPr/>
        <p:nvPr/>
      </p:nvGrpSpPr>
      <p:grpSpPr>
        <a:xfrm>
          <a:off x="0" y="0"/>
          <a:ext cx="0" cy="0"/>
          <a:chOff x="0" y="0"/>
          <a:chExt cx="0" cy="0"/>
        </a:xfrm>
      </p:grpSpPr>
      <p:sp>
        <p:nvSpPr>
          <p:cNvPr id="127" name="TextBox 48">
            <a:extLst>
              <a:ext uri="{FF2B5EF4-FFF2-40B4-BE49-F238E27FC236}">
                <a16:creationId xmlns:a16="http://schemas.microsoft.com/office/drawing/2014/main" id="{EDC81FAB-F30F-85C2-1E12-ADF66A1DF0AC}"/>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grpSp>
        <p:nvGrpSpPr>
          <p:cNvPr id="2" name="Group 21">
            <a:extLst>
              <a:ext uri="{FF2B5EF4-FFF2-40B4-BE49-F238E27FC236}">
                <a16:creationId xmlns:a16="http://schemas.microsoft.com/office/drawing/2014/main" id="{D88249E1-5C04-C3E3-159C-72042976D1DE}"/>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F77B489F-7A15-1771-D364-6ECECF89E1E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1E93BF26-5F80-C379-88FB-3B67C453C5A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C362E8D8-7CC1-4448-2D08-597954255EF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7B5ABBD0-BFB6-0798-AAA8-17139EFD5973}"/>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51FC4772-C1A7-39BD-C656-ED9D3856CA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ACA3B89A-8A76-2E95-D491-4AD029D4F37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198F6AFC-0522-434E-EB96-9DFB48537F39}"/>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B5165E98-B7B9-64A9-044D-573C9C46B670}"/>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4DB5F951-8C8E-AC50-CB0F-1D6856E0FD4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7B41462D-930A-FC66-CF5E-D36B1B753ED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27785DDA-9519-5344-83D8-850B68331E71}"/>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352E01B5-3C3F-E251-4C21-C4BC9B1D1CE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90129D64-6F87-6971-68A9-15DD1F22E24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16AFD449-0D2F-2F8D-09B9-2E82B6C357F6}"/>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F50762E4-C14D-E964-D437-B2DA9C33030E}"/>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62831E99-D2FE-7BB6-FD7E-2B17D58A1533}"/>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A3567428-3669-7D00-2411-F8C4513BC7DA}"/>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34F1DA99-CE74-48BF-94D2-4C040230197C}"/>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44E467FB-2FFA-12E9-A0B2-10CA806F8D0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4683B1AA-DB80-904F-AD8C-EDF69EE3101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248951EB-CC5E-10E6-3694-3A73C18EE7DC}"/>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4629C133-773C-537F-0B14-C66481CED77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6134C2CA-F4C0-0289-DF8A-8000255993D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9158FE43-F8BE-FEAC-4AB6-0D03C8837422}"/>
              </a:ext>
            </a:extLst>
          </p:cNvPr>
          <p:cNvSpPr/>
          <p:nvPr/>
        </p:nvSpPr>
        <p:spPr>
          <a:xfrm>
            <a:off x="6506030" y="3086100"/>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a:extLst>
              <a:ext uri="{FF2B5EF4-FFF2-40B4-BE49-F238E27FC236}">
                <a16:creationId xmlns:a16="http://schemas.microsoft.com/office/drawing/2014/main" id="{CA3759E7-1637-9767-23AC-BB6CFE8E7965}"/>
              </a:ext>
            </a:extLst>
          </p:cNvPr>
          <p:cNvPicPr>
            <a:picLocks noChangeAspect="1"/>
          </p:cNvPicPr>
          <p:nvPr/>
        </p:nvPicPr>
        <p:blipFill>
          <a:blip r:embed="rId2"/>
          <a:stretch>
            <a:fillRect/>
          </a:stretch>
        </p:blipFill>
        <p:spPr>
          <a:xfrm>
            <a:off x="7937500" y="4322396"/>
            <a:ext cx="6160882" cy="783163"/>
          </a:xfrm>
          <a:prstGeom prst="rect">
            <a:avLst/>
          </a:prstGeom>
        </p:spPr>
      </p:pic>
      <p:sp>
        <p:nvSpPr>
          <p:cNvPr id="21" name="TextBox 19">
            <a:extLst>
              <a:ext uri="{FF2B5EF4-FFF2-40B4-BE49-F238E27FC236}">
                <a16:creationId xmlns:a16="http://schemas.microsoft.com/office/drawing/2014/main" id="{CF158621-2E1E-7881-C6AF-1BF409E140D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42001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C3CC2-3B49-1DFE-C926-D0A918F101A0}"/>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CBFD7AD9-B3EE-9EE1-14B1-0F42B4917327}"/>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8A1EED51-0FA3-D162-4192-C647558A3B3E}"/>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DFBCBD57-86B5-C7F0-F1D0-CDD0DBF80C5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8A2D5A00-499C-AF97-EE27-19C1ED3975F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4D9D9A82-11DD-D569-312F-5BF3B0A51AD0}"/>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E32F15CD-E24C-C88C-EE8B-742E03A6FF9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C2846AE8-574A-7C8A-E846-B2D74D256B56}"/>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F5ACF6AC-940E-6C70-6BFF-ECC6ADE4DA0D}"/>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03ED1282-F65A-FFB6-2663-E341AA3413F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4E5841CE-4BF7-7D93-7C5A-09A5466A673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19E1E387-B510-02C7-05D2-D4F8FCFB7BB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2E5496A-6481-4297-D7C9-C86C9AE7BDFD}"/>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933138FD-1DB1-ED23-F47F-2BBDD9841989}"/>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E6749950-6D2A-7DEF-20F2-0F36DC873A4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6F6D52A8-7D63-F259-F1F5-C83C6E8319A4}"/>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13CB49AA-2337-0C37-3686-6F52991165E6}"/>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53C36EB3-CA47-EB78-AEB5-C3593FDD38B0}"/>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8604B438-FA38-5458-FD24-4DC12BE22CC0}"/>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E299E883-A65F-E911-E83A-E44FA770143E}"/>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43E8E718-7B7A-4378-5872-0EB7BD929EA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27207C38-6B96-E7EE-A7E2-F3EDC7B1411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F75C65EE-5FD9-B521-BE14-A287105D3C8A}"/>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E9A53007-1DAC-2855-0497-C1252A424C20}"/>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F2328C42-0492-DF96-15A5-525E6123DA1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E30829B5-1105-A0FA-6090-4252248FF635}"/>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1E20FBC3-4951-9F52-8F60-C109D4C3737B}"/>
              </a:ext>
            </a:extLst>
          </p:cNvPr>
          <p:cNvPicPr>
            <a:picLocks noChangeAspect="1"/>
          </p:cNvPicPr>
          <p:nvPr/>
        </p:nvPicPr>
        <p:blipFill>
          <a:blip r:embed="rId2"/>
          <a:srcRect b="43869"/>
          <a:stretch>
            <a:fillRect/>
          </a:stretch>
        </p:blipFill>
        <p:spPr>
          <a:xfrm>
            <a:off x="7038311" y="2656241"/>
            <a:ext cx="4696944" cy="4126551"/>
          </a:xfrm>
          <a:prstGeom prst="rect">
            <a:avLst/>
          </a:prstGeom>
        </p:spPr>
      </p:pic>
      <p:pic>
        <p:nvPicPr>
          <p:cNvPr id="16" name="그림 15">
            <a:extLst>
              <a:ext uri="{FF2B5EF4-FFF2-40B4-BE49-F238E27FC236}">
                <a16:creationId xmlns:a16="http://schemas.microsoft.com/office/drawing/2014/main" id="{FB17AC8C-663F-1845-4EDF-F80D33A09BE7}"/>
              </a:ext>
            </a:extLst>
          </p:cNvPr>
          <p:cNvPicPr>
            <a:picLocks noChangeAspect="1"/>
          </p:cNvPicPr>
          <p:nvPr/>
        </p:nvPicPr>
        <p:blipFill>
          <a:blip r:embed="rId2"/>
          <a:srcRect t="57498"/>
          <a:stretch>
            <a:fillRect/>
          </a:stretch>
        </p:blipFill>
        <p:spPr>
          <a:xfrm>
            <a:off x="12038499" y="3082007"/>
            <a:ext cx="5038725" cy="3352026"/>
          </a:xfrm>
          <a:prstGeom prst="rect">
            <a:avLst/>
          </a:prstGeom>
        </p:spPr>
      </p:pic>
      <p:sp>
        <p:nvSpPr>
          <p:cNvPr id="18" name="TextBox 48">
            <a:extLst>
              <a:ext uri="{FF2B5EF4-FFF2-40B4-BE49-F238E27FC236}">
                <a16:creationId xmlns:a16="http://schemas.microsoft.com/office/drawing/2014/main" id="{D8345B2B-7A2A-7FB1-5BBE-137B3480780A}"/>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20" name="TextBox 19">
            <a:extLst>
              <a:ext uri="{FF2B5EF4-FFF2-40B4-BE49-F238E27FC236}">
                <a16:creationId xmlns:a16="http://schemas.microsoft.com/office/drawing/2014/main" id="{3644C6AA-F37A-9E95-AA6D-A821A1EC7F58}"/>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9465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6BF76-2FFB-075F-CECA-0DCE4DE6759A}"/>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9D8796D7-4E7C-EF08-C862-AE36E236A349}"/>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DCE755D6-3DFA-9B07-2495-9214231A881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8398C6F3-4C25-3815-F954-7DA7DCA4237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D399B7EE-A051-2FAA-13A0-A0F718A7788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11B0FBE4-5927-EF28-7399-F6945B253419}"/>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3353118F-62CC-F3F0-5BE5-E9C30122DCE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04A57CB2-A30F-3EAA-DAF6-700258B6539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2F16BB25-58EA-6E54-B3AF-9E6E96F43FD6}"/>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F6982680-B61F-46E3-8068-774FBC5EBFC1}"/>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6CB09DCE-1D29-4D7D-6C5B-77724EBD0CA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910949A8-D4D0-A387-FF38-3F25B0B3EE5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4DEDBCE-D282-B0B1-1F7D-7DE538E6935D}"/>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438DB26D-9D8D-9C21-87CB-E4F3EA65961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E5315205-D60A-CCCB-8A02-5E9F9A2D74B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F8E206BC-28C7-F565-BE05-814C63ED91B3}"/>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9089B591-B910-33DF-655D-90CA8FEC76C2}"/>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0D6F131F-72D7-2907-5328-2C581C4A2C43}"/>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A32262FD-BBC1-E1FA-8095-56A0DC8FD0C6}"/>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DD51E42A-4BA9-ACC2-6A9B-7A723AE78F64}"/>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B8F752AC-8653-9033-DD1E-B6212FF0B90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0A2F13AC-D499-2F0F-27A7-EA62B3FE9E9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B4C03DB6-97D5-C5D3-6DE2-3A52D0B8A07D}"/>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B03E408D-7CDE-744B-B355-C0AA113677E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00AE1C23-3CA6-FD7D-BBA2-EE36144D3B6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3F600B58-7BED-DCAE-2557-D24CCB9D04BF}"/>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34371438-0600-02E8-BF65-2E80976859A3}"/>
              </a:ext>
            </a:extLst>
          </p:cNvPr>
          <p:cNvPicPr>
            <a:picLocks noChangeAspect="1"/>
          </p:cNvPicPr>
          <p:nvPr/>
        </p:nvPicPr>
        <p:blipFill>
          <a:blip r:embed="rId2"/>
          <a:stretch>
            <a:fillRect/>
          </a:stretch>
        </p:blipFill>
        <p:spPr>
          <a:xfrm>
            <a:off x="7937500" y="5289733"/>
            <a:ext cx="6651436" cy="1349743"/>
          </a:xfrm>
          <a:prstGeom prst="rect">
            <a:avLst/>
          </a:prstGeom>
        </p:spPr>
      </p:pic>
      <p:pic>
        <p:nvPicPr>
          <p:cNvPr id="18" name="그림 17">
            <a:extLst>
              <a:ext uri="{FF2B5EF4-FFF2-40B4-BE49-F238E27FC236}">
                <a16:creationId xmlns:a16="http://schemas.microsoft.com/office/drawing/2014/main" id="{3472F02D-6EEF-AAAF-F36B-5C3384944E0D}"/>
              </a:ext>
            </a:extLst>
          </p:cNvPr>
          <p:cNvPicPr>
            <a:picLocks noChangeAspect="1"/>
          </p:cNvPicPr>
          <p:nvPr/>
        </p:nvPicPr>
        <p:blipFill>
          <a:blip r:embed="rId3"/>
          <a:stretch>
            <a:fillRect/>
          </a:stretch>
        </p:blipFill>
        <p:spPr>
          <a:xfrm>
            <a:off x="7947025" y="2842084"/>
            <a:ext cx="5981700" cy="2238375"/>
          </a:xfrm>
          <a:prstGeom prst="rect">
            <a:avLst/>
          </a:prstGeom>
        </p:spPr>
      </p:pic>
      <p:sp>
        <p:nvSpPr>
          <p:cNvPr id="19" name="TextBox 48">
            <a:extLst>
              <a:ext uri="{FF2B5EF4-FFF2-40B4-BE49-F238E27FC236}">
                <a16:creationId xmlns:a16="http://schemas.microsoft.com/office/drawing/2014/main" id="{8AB7CE84-EDD0-9A1A-383E-06BAAD5176B3}"/>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20" name="TextBox 19">
            <a:extLst>
              <a:ext uri="{FF2B5EF4-FFF2-40B4-BE49-F238E27FC236}">
                <a16:creationId xmlns:a16="http://schemas.microsoft.com/office/drawing/2014/main" id="{8FC37EF1-E5F0-05E5-5DA2-CCC7850F2FDC}"/>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115361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49F6-FE6E-F2D8-EDBB-98A60BFC1EEB}"/>
            </a:ext>
          </a:extLst>
        </p:cNvPr>
        <p:cNvGrpSpPr/>
        <p:nvPr/>
      </p:nvGrpSpPr>
      <p:grpSpPr>
        <a:xfrm>
          <a:off x="0" y="0"/>
          <a:ext cx="0" cy="0"/>
          <a:chOff x="0" y="0"/>
          <a:chExt cx="0" cy="0"/>
        </a:xfrm>
      </p:grpSpPr>
      <p:grpSp>
        <p:nvGrpSpPr>
          <p:cNvPr id="2" name="Group 21">
            <a:extLst>
              <a:ext uri="{FF2B5EF4-FFF2-40B4-BE49-F238E27FC236}">
                <a16:creationId xmlns:a16="http://schemas.microsoft.com/office/drawing/2014/main" id="{1D824814-89D7-0803-9368-259125BEB603}"/>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9BF092CF-D597-9C95-0DFA-FF804A0CF514}"/>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A5445CDC-B636-E12E-9AB7-1261D862C74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2F857611-D886-0DA3-3FD8-FB9927C26262}"/>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B803CB6F-6A23-9613-8754-11FB40C9CB9C}"/>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6A968795-030F-A71F-EC2C-1A8FA7980FB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Hyperparameter</a:t>
                </a:r>
                <a:br>
                  <a:rPr lang="en-US" altLang="ko-KR" sz="2400" dirty="0">
                    <a:solidFill>
                      <a:schemeClr val="bg1"/>
                    </a:solidFill>
                    <a:latin typeface="Tlab 레트로라이프" panose="020B0600000101010101" charset="-127"/>
                    <a:ea typeface="Tlab 레트로라이프" panose="020B0600000101010101" charset="-127"/>
                  </a:rPr>
                </a:br>
                <a:r>
                  <a:rPr lang="en-US" altLang="ko-KR" sz="2400" dirty="0">
                    <a:solidFill>
                      <a:schemeClr val="bg1"/>
                    </a:solidFill>
                    <a:latin typeface="Tlab 레트로라이프" panose="020B0600000101010101" charset="-127"/>
                    <a:ea typeface="Tlab 레트로라이프" panose="020B0600000101010101" charset="-127"/>
                  </a:rPr>
                  <a:t>Tuning</a:t>
                </a:r>
              </a:p>
            </p:txBody>
          </p:sp>
          <p:sp>
            <p:nvSpPr>
              <p:cNvPr id="6" name="TextBox 27">
                <a:extLst>
                  <a:ext uri="{FF2B5EF4-FFF2-40B4-BE49-F238E27FC236}">
                    <a16:creationId xmlns:a16="http://schemas.microsoft.com/office/drawing/2014/main" id="{A47EEB57-548A-39FC-E841-B0BBF80086B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3547B7A5-8983-3A84-F5F4-9CCBFB5588AD}"/>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90A77081-47C2-E3AA-D81B-12559D2862D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8AA5D4C4-68DF-D0C6-E92C-B4BA3C8A226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ADD075D9-8B93-30D2-4B3E-648349D42A07}"/>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B42F09C0-6CC8-4678-D01B-C122F601778F}"/>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1A976305-B2FB-5636-49EE-410098667EFC}"/>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3600" dirty="0">
                    <a:solidFill>
                      <a:schemeClr val="bg1"/>
                    </a:solidFill>
                    <a:latin typeface="Tlab 레트로라이프" panose="020B0600000101010101" charset="-127"/>
                    <a:ea typeface="Tlab 레트로라이프" panose="020B0600000101010101" charset="-127"/>
                  </a:rPr>
                  <a:t>Real-Time </a:t>
                </a:r>
              </a:p>
              <a:p>
                <a:pPr algn="ctr"/>
                <a:r>
                  <a:rPr lang="en-US" altLang="ko-KR" sz="3600" dirty="0">
                    <a:solidFill>
                      <a:schemeClr val="bg1"/>
                    </a:solidFill>
                    <a:latin typeface="Tlab 레트로라이프" panose="020B0600000101010101" charset="-127"/>
                    <a:ea typeface="Tlab 레트로라이프" panose="020B0600000101010101" charset="-127"/>
                  </a:rPr>
                  <a:t>Prediction Function</a:t>
                </a:r>
                <a:endParaRPr lang="ko-KR" altLang="en-US" sz="36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F3D20562-A628-CB09-4596-8A0A2D8441F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6" name="TextBox 20">
            <a:extLst>
              <a:ext uri="{FF2B5EF4-FFF2-40B4-BE49-F238E27FC236}">
                <a16:creationId xmlns:a16="http://schemas.microsoft.com/office/drawing/2014/main" id="{852C5831-CEE2-39F6-BA90-162259F02DBB}"/>
              </a:ext>
            </a:extLst>
          </p:cNvPr>
          <p:cNvSpPr txBox="1"/>
          <p:nvPr/>
        </p:nvSpPr>
        <p:spPr>
          <a:xfrm>
            <a:off x="1822668" y="989012"/>
            <a:ext cx="3054131" cy="1792798"/>
          </a:xfrm>
          <a:prstGeom prst="rect">
            <a:avLst/>
          </a:prstGeom>
        </p:spPr>
        <p:txBody>
          <a:bodyPr wrap="square"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04</a:t>
            </a:r>
            <a:r>
              <a:rPr lang="en-US" sz="5000" b="1" dirty="0">
                <a:solidFill>
                  <a:srgbClr val="8CB791">
                    <a:alpha val="73725"/>
                  </a:srgbClr>
                </a:solidFill>
                <a:latin typeface="Tlab 레트로라이프 Bold"/>
                <a:ea typeface="Tlab 레트로라이프 Bold"/>
                <a:cs typeface="Tlab 레트로라이프 Bold"/>
                <a:sym typeface="Tlab 레트로라이프 Bold"/>
              </a:rPr>
              <a:t>-2</a:t>
            </a:r>
          </a:p>
        </p:txBody>
      </p:sp>
      <p:sp>
        <p:nvSpPr>
          <p:cNvPr id="27" name="TextBox 47">
            <a:extLst>
              <a:ext uri="{FF2B5EF4-FFF2-40B4-BE49-F238E27FC236}">
                <a16:creationId xmlns:a16="http://schemas.microsoft.com/office/drawing/2014/main" id="{45BB1082-2D19-39AE-138C-6AF082E70DAC}"/>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Evaluated with </a:t>
            </a:r>
            <a:r>
              <a:rPr lang="en-US" sz="2500" dirty="0" err="1">
                <a:solidFill>
                  <a:srgbClr val="AACAAE"/>
                </a:solidFill>
                <a:latin typeface="TDTD순고딕"/>
                <a:ea typeface="TDTD순고딕"/>
                <a:cs typeface="TDTD순고딕"/>
                <a:sym typeface="TDTD순고딕"/>
              </a:rPr>
              <a:t>classification_report</a:t>
            </a:r>
            <a:endParaRPr lang="en-US" sz="2500" dirty="0">
              <a:solidFill>
                <a:srgbClr val="AACAAE"/>
              </a:solidFill>
              <a:latin typeface="TDTD순고딕"/>
              <a:ea typeface="TDTD순고딕"/>
              <a:cs typeface="TDTD순고딕"/>
              <a:sym typeface="TDTD순고딕"/>
            </a:endParaRPr>
          </a:p>
          <a:p>
            <a:pPr algn="l">
              <a:lnSpc>
                <a:spcPts val="3079"/>
              </a:lnSpc>
            </a:pPr>
            <a:r>
              <a:rPr lang="en-US" sz="2500" dirty="0">
                <a:solidFill>
                  <a:srgbClr val="AACAAE"/>
                </a:solidFill>
                <a:latin typeface="TDTD순고딕"/>
                <a:ea typeface="TDTD순고딕"/>
                <a:cs typeface="TDTD순고딕"/>
                <a:sym typeface="TDTD순고딕"/>
              </a:rPr>
              <a:t>Checked accuracy, precision, and recall on test set</a:t>
            </a:r>
          </a:p>
        </p:txBody>
      </p:sp>
      <p:sp>
        <p:nvSpPr>
          <p:cNvPr id="28" name="TextBox 45">
            <a:extLst>
              <a:ext uri="{FF2B5EF4-FFF2-40B4-BE49-F238E27FC236}">
                <a16:creationId xmlns:a16="http://schemas.microsoft.com/office/drawing/2014/main" id="{1E278A8F-199D-06D9-19E2-A0144A43D52A}"/>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Performed tuning using </a:t>
            </a:r>
            <a:r>
              <a:rPr lang="en-US" sz="2500" dirty="0" err="1">
                <a:solidFill>
                  <a:srgbClr val="AACAAE"/>
                </a:solidFill>
                <a:latin typeface="TDTD순고딕"/>
                <a:ea typeface="TDTD순고딕"/>
                <a:cs typeface="TDTD순고딕"/>
                <a:sym typeface="TDTD순고딕"/>
              </a:rPr>
              <a:t>GridSearchCV</a:t>
            </a:r>
            <a:endParaRPr lang="en-US" sz="2500" dirty="0">
              <a:solidFill>
                <a:srgbClr val="AACAAE"/>
              </a:solidFill>
              <a:latin typeface="TDTD순고딕"/>
              <a:ea typeface="TDTD순고딕"/>
              <a:cs typeface="TDTD순고딕"/>
              <a:sym typeface="TDTD순고딕"/>
            </a:endParaRPr>
          </a:p>
        </p:txBody>
      </p:sp>
      <p:grpSp>
        <p:nvGrpSpPr>
          <p:cNvPr id="39" name="그룹 38">
            <a:extLst>
              <a:ext uri="{FF2B5EF4-FFF2-40B4-BE49-F238E27FC236}">
                <a16:creationId xmlns:a16="http://schemas.microsoft.com/office/drawing/2014/main" id="{47463957-BCDF-A3B6-3692-C19EA4F384D6}"/>
              </a:ext>
            </a:extLst>
          </p:cNvPr>
          <p:cNvGrpSpPr/>
          <p:nvPr/>
        </p:nvGrpSpPr>
        <p:grpSpPr>
          <a:xfrm>
            <a:off x="2209800" y="5262524"/>
            <a:ext cx="3775779" cy="973127"/>
            <a:chOff x="2209800" y="5262524"/>
            <a:chExt cx="3775779" cy="973127"/>
          </a:xfrm>
        </p:grpSpPr>
        <p:grpSp>
          <p:nvGrpSpPr>
            <p:cNvPr id="40" name="Group 35">
              <a:extLst>
                <a:ext uri="{FF2B5EF4-FFF2-40B4-BE49-F238E27FC236}">
                  <a16:creationId xmlns:a16="http://schemas.microsoft.com/office/drawing/2014/main" id="{9BD4BB27-0F74-D801-B6A2-2D478AECD5E0}"/>
                </a:ext>
              </a:extLst>
            </p:cNvPr>
            <p:cNvGrpSpPr/>
            <p:nvPr/>
          </p:nvGrpSpPr>
          <p:grpSpPr>
            <a:xfrm>
              <a:off x="2209800" y="5367877"/>
              <a:ext cx="3689468" cy="867774"/>
              <a:chOff x="0" y="0"/>
              <a:chExt cx="971712" cy="228549"/>
            </a:xfrm>
          </p:grpSpPr>
          <p:sp>
            <p:nvSpPr>
              <p:cNvPr id="44" name="Freeform 36">
                <a:extLst>
                  <a:ext uri="{FF2B5EF4-FFF2-40B4-BE49-F238E27FC236}">
                    <a16:creationId xmlns:a16="http://schemas.microsoft.com/office/drawing/2014/main" id="{D6A0F535-17A1-FB7C-8540-9F9FE692158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45" name="TextBox 37">
                <a:extLst>
                  <a:ext uri="{FF2B5EF4-FFF2-40B4-BE49-F238E27FC236}">
                    <a16:creationId xmlns:a16="http://schemas.microsoft.com/office/drawing/2014/main" id="{44EDFA23-E2E5-2D7A-E591-BA6316938A1C}"/>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1" name="Group 38">
              <a:extLst>
                <a:ext uri="{FF2B5EF4-FFF2-40B4-BE49-F238E27FC236}">
                  <a16:creationId xmlns:a16="http://schemas.microsoft.com/office/drawing/2014/main" id="{3535F1C6-3133-4BA2-B090-310855B7CDC1}"/>
                </a:ext>
              </a:extLst>
            </p:cNvPr>
            <p:cNvGrpSpPr>
              <a:grpSpLocks noChangeAspect="1"/>
            </p:cNvGrpSpPr>
            <p:nvPr/>
          </p:nvGrpSpPr>
          <p:grpSpPr>
            <a:xfrm>
              <a:off x="2296111" y="5262524"/>
              <a:ext cx="3689468" cy="867774"/>
              <a:chOff x="0" y="0"/>
              <a:chExt cx="971712" cy="228549"/>
            </a:xfrm>
          </p:grpSpPr>
          <p:sp>
            <p:nvSpPr>
              <p:cNvPr id="42" name="Freeform 39">
                <a:extLst>
                  <a:ext uri="{FF2B5EF4-FFF2-40B4-BE49-F238E27FC236}">
                    <a16:creationId xmlns:a16="http://schemas.microsoft.com/office/drawing/2014/main" id="{0B984349-629A-1EA7-8FD3-363BBC5F647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400" dirty="0">
                    <a:solidFill>
                      <a:schemeClr val="bg1"/>
                    </a:solidFill>
                    <a:latin typeface="Tlab 레트로라이프" panose="020B0600000101010101" charset="-127"/>
                    <a:ea typeface="Tlab 레트로라이프" panose="020B0600000101010101" charset="-127"/>
                  </a:rPr>
                  <a:t>Model Evaluation</a:t>
                </a:r>
                <a:endParaRPr lang="ko-KR" altLang="en-US" sz="2400" dirty="0">
                  <a:solidFill>
                    <a:schemeClr val="bg1"/>
                  </a:solidFill>
                  <a:latin typeface="Tlab 레트로라이프" panose="020B0600000101010101" charset="-127"/>
                  <a:ea typeface="Tlab 레트로라이프" panose="020B0600000101010101" charset="-127"/>
                </a:endParaRPr>
              </a:p>
            </p:txBody>
          </p:sp>
          <p:sp>
            <p:nvSpPr>
              <p:cNvPr id="43" name="TextBox 40">
                <a:extLst>
                  <a:ext uri="{FF2B5EF4-FFF2-40B4-BE49-F238E27FC236}">
                    <a16:creationId xmlns:a16="http://schemas.microsoft.com/office/drawing/2014/main" id="{FAC5D79D-0AE3-7763-78D0-FA3D789AE5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46" name="직사각형 45">
            <a:extLst>
              <a:ext uri="{FF2B5EF4-FFF2-40B4-BE49-F238E27FC236}">
                <a16:creationId xmlns:a16="http://schemas.microsoft.com/office/drawing/2014/main" id="{637FA74E-E312-E59D-012F-23480A93DC06}"/>
              </a:ext>
            </a:extLst>
          </p:cNvPr>
          <p:cNvSpPr/>
          <p:nvPr/>
        </p:nvSpPr>
        <p:spPr>
          <a:xfrm>
            <a:off x="6506030" y="3082007"/>
            <a:ext cx="10287000" cy="3153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그림 51">
            <a:extLst>
              <a:ext uri="{FF2B5EF4-FFF2-40B4-BE49-F238E27FC236}">
                <a16:creationId xmlns:a16="http://schemas.microsoft.com/office/drawing/2014/main" id="{FBF536A8-EF44-E953-F563-DFC6CCE71375}"/>
              </a:ext>
            </a:extLst>
          </p:cNvPr>
          <p:cNvPicPr>
            <a:picLocks noChangeAspect="1"/>
          </p:cNvPicPr>
          <p:nvPr/>
        </p:nvPicPr>
        <p:blipFill>
          <a:blip r:embed="rId2"/>
          <a:stretch>
            <a:fillRect/>
          </a:stretch>
        </p:blipFill>
        <p:spPr>
          <a:xfrm>
            <a:off x="7937500" y="2781810"/>
            <a:ext cx="6415844" cy="3859453"/>
          </a:xfrm>
          <a:prstGeom prst="rect">
            <a:avLst/>
          </a:prstGeom>
        </p:spPr>
      </p:pic>
      <p:sp>
        <p:nvSpPr>
          <p:cNvPr id="16" name="TextBox 48">
            <a:extLst>
              <a:ext uri="{FF2B5EF4-FFF2-40B4-BE49-F238E27FC236}">
                <a16:creationId xmlns:a16="http://schemas.microsoft.com/office/drawing/2014/main" id="{6456BFC4-BB7D-5CAD-E590-4A77DD5F59D6}"/>
              </a:ext>
            </a:extLst>
          </p:cNvPr>
          <p:cNvSpPr txBox="1"/>
          <p:nvPr/>
        </p:nvSpPr>
        <p:spPr>
          <a:xfrm>
            <a:off x="7937500" y="7117938"/>
            <a:ext cx="9740900" cy="800604"/>
          </a:xfrm>
          <a:prstGeom prst="rect">
            <a:avLst/>
          </a:prstGeom>
        </p:spPr>
        <p:txBody>
          <a:bodyPr wrap="square" lIns="0" tIns="0" rIns="0" bIns="0" rtlCol="0" anchor="t">
            <a:spAutoFit/>
          </a:bodyPr>
          <a:lstStyle/>
          <a:p>
            <a:pPr>
              <a:lnSpc>
                <a:spcPts val="3079"/>
              </a:lnSpc>
            </a:pPr>
            <a:r>
              <a:rPr lang="en-US" sz="3000" dirty="0">
                <a:solidFill>
                  <a:srgbClr val="485849"/>
                </a:solidFill>
                <a:highlight>
                  <a:srgbClr val="C7D1AB"/>
                </a:highlight>
                <a:latin typeface="TDTD순고딕"/>
                <a:ea typeface="TDTD순고딕"/>
                <a:cs typeface="TDTD순고딕"/>
                <a:sym typeface="TDTD순고딕"/>
              </a:rPr>
              <a:t>New input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Stress prediction </a:t>
            </a:r>
            <a:r>
              <a:rPr lang="ko-KR" altLang="en-US" sz="3000" dirty="0">
                <a:solidFill>
                  <a:srgbClr val="485849"/>
                </a:solidFill>
                <a:highlight>
                  <a:srgbClr val="C7D1AB"/>
                </a:highlight>
                <a:latin typeface="TDTD순고딕"/>
                <a:ea typeface="TDTD순고딕"/>
                <a:cs typeface="TDTD순고딕"/>
                <a:sym typeface="TDTD순고딕"/>
              </a:rPr>
              <a:t>→ </a:t>
            </a:r>
            <a:r>
              <a:rPr lang="en-US" altLang="ko-KR" sz="3000" dirty="0">
                <a:solidFill>
                  <a:srgbClr val="485849"/>
                </a:solidFill>
                <a:highlight>
                  <a:srgbClr val="C7D1AB"/>
                </a:highlight>
                <a:latin typeface="TDTD순고딕"/>
                <a:ea typeface="TDTD순고딕"/>
                <a:cs typeface="TDTD순고딕"/>
                <a:sym typeface="TDTD순고딕"/>
              </a:rPr>
              <a:t>Simple message:</a:t>
            </a:r>
          </a:p>
          <a:p>
            <a:pPr>
              <a:lnSpc>
                <a:spcPts val="3079"/>
              </a:lnSpc>
            </a:pPr>
            <a:r>
              <a:rPr lang="en-US" altLang="ko-KR" sz="3000" dirty="0">
                <a:solidFill>
                  <a:srgbClr val="485849"/>
                </a:solidFill>
                <a:highlight>
                  <a:srgbClr val="C7D1AB"/>
                </a:highlight>
                <a:latin typeface="TDTD순고딕"/>
                <a:ea typeface="TDTD순고딕"/>
                <a:cs typeface="TDTD순고딕"/>
                <a:sym typeface="TDTD순고딕"/>
              </a:rPr>
              <a:t>“Maintain habits” or “Counseling recommended” </a:t>
            </a:r>
            <a:endParaRPr lang="en-US" sz="2800" dirty="0">
              <a:solidFill>
                <a:srgbClr val="485849"/>
              </a:solidFill>
              <a:highlight>
                <a:srgbClr val="C7D1AB"/>
              </a:highlight>
              <a:latin typeface="TDTD순고딕"/>
              <a:ea typeface="TDTD순고딕"/>
              <a:cs typeface="TDTD순고딕"/>
              <a:sym typeface="TDTD순고딕"/>
            </a:endParaRPr>
          </a:p>
        </p:txBody>
      </p:sp>
      <p:sp>
        <p:nvSpPr>
          <p:cNvPr id="18" name="TextBox 19">
            <a:extLst>
              <a:ext uri="{FF2B5EF4-FFF2-40B4-BE49-F238E27FC236}">
                <a16:creationId xmlns:a16="http://schemas.microsoft.com/office/drawing/2014/main" id="{2D9DFFBB-3445-60CB-D84B-2262239D453E}"/>
              </a:ext>
            </a:extLst>
          </p:cNvPr>
          <p:cNvSpPr txBox="1"/>
          <p:nvPr/>
        </p:nvSpPr>
        <p:spPr>
          <a:xfrm>
            <a:off x="4849402" y="1410881"/>
            <a:ext cx="78759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Model Design</a:t>
            </a:r>
          </a:p>
        </p:txBody>
      </p:sp>
    </p:spTree>
    <p:extLst>
      <p:ext uri="{BB962C8B-B14F-4D97-AF65-F5344CB8AC3E}">
        <p14:creationId xmlns:p14="http://schemas.microsoft.com/office/powerpoint/2010/main" val="335841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4707-6610-B096-F91C-B7E45C7BDB73}"/>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DBA5C182-2441-5465-6044-DE14BFE235CA}"/>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D80406F7-DF0F-6E32-BE97-269FF7238FB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pic>
        <p:nvPicPr>
          <p:cNvPr id="3" name="그림 2">
            <a:extLst>
              <a:ext uri="{FF2B5EF4-FFF2-40B4-BE49-F238E27FC236}">
                <a16:creationId xmlns:a16="http://schemas.microsoft.com/office/drawing/2014/main" id="{64861000-B2BD-9A68-1295-9E77A6D6E9E3}"/>
              </a:ext>
            </a:extLst>
          </p:cNvPr>
          <p:cNvPicPr>
            <a:picLocks noChangeAspect="1"/>
          </p:cNvPicPr>
          <p:nvPr/>
        </p:nvPicPr>
        <p:blipFill>
          <a:blip r:embed="rId2"/>
          <a:stretch>
            <a:fillRect/>
          </a:stretch>
        </p:blipFill>
        <p:spPr>
          <a:xfrm>
            <a:off x="2667000" y="3619500"/>
            <a:ext cx="6248400" cy="4884166"/>
          </a:xfrm>
          <a:prstGeom prst="rect">
            <a:avLst/>
          </a:prstGeom>
          <a:ln w="38100">
            <a:solidFill>
              <a:srgbClr val="485849"/>
            </a:solidFill>
          </a:ln>
        </p:spPr>
      </p:pic>
      <p:sp>
        <p:nvSpPr>
          <p:cNvPr id="2" name="Freeform 22">
            <a:extLst>
              <a:ext uri="{FF2B5EF4-FFF2-40B4-BE49-F238E27FC236}">
                <a16:creationId xmlns:a16="http://schemas.microsoft.com/office/drawing/2014/main" id="{6538F065-CC1C-1A0E-F68A-839D16E047C1}"/>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FBFC0EB9-9D1A-95EC-756D-276BD191C41F}"/>
              </a:ext>
            </a:extLst>
          </p:cNvPr>
          <p:cNvSpPr txBox="1"/>
          <p:nvPr/>
        </p:nvSpPr>
        <p:spPr>
          <a:xfrm>
            <a:off x="10555408" y="4197952"/>
            <a:ext cx="5979992" cy="1557349"/>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Participants with a history of mental health diagnosis had higher median stress scores (≈12.5–13)</a:t>
            </a:r>
          </a:p>
        </p:txBody>
      </p:sp>
      <p:sp>
        <p:nvSpPr>
          <p:cNvPr id="6" name="Freeform 25">
            <a:extLst>
              <a:ext uri="{FF2B5EF4-FFF2-40B4-BE49-F238E27FC236}">
                <a16:creationId xmlns:a16="http://schemas.microsoft.com/office/drawing/2014/main" id="{B91CDBD9-F356-C382-0FF2-6AFF2F065C0B}"/>
              </a:ext>
            </a:extLst>
          </p:cNvPr>
          <p:cNvSpPr/>
          <p:nvPr/>
        </p:nvSpPr>
        <p:spPr>
          <a:xfrm>
            <a:off x="9829800" y="6284146"/>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TextBox 26">
            <a:extLst>
              <a:ext uri="{FF2B5EF4-FFF2-40B4-BE49-F238E27FC236}">
                <a16:creationId xmlns:a16="http://schemas.microsoft.com/office/drawing/2014/main" id="{950F744E-FB85-43BC-19D5-E68435EAFD26}"/>
              </a:ext>
            </a:extLst>
          </p:cNvPr>
          <p:cNvSpPr txBox="1"/>
          <p:nvPr/>
        </p:nvSpPr>
        <p:spPr>
          <a:xfrm>
            <a:off x="10555408" y="6252998"/>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Participants without such history had lower scores (≈9)</a:t>
            </a:r>
          </a:p>
        </p:txBody>
      </p:sp>
      <p:sp>
        <p:nvSpPr>
          <p:cNvPr id="10" name="TextBox 24">
            <a:extLst>
              <a:ext uri="{FF2B5EF4-FFF2-40B4-BE49-F238E27FC236}">
                <a16:creationId xmlns:a16="http://schemas.microsoft.com/office/drawing/2014/main" id="{A9A5329D-8711-5A2B-B900-F0ECE6C3B766}"/>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Stress Score &amp; Mental Health Diagnosis</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142198467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54362-B227-D39C-5272-66EC0B91C68C}"/>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DD924731-0AD2-1D3C-946A-347B0B23E9C2}"/>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9F026202-DAF6-D589-6190-A9429065E1E8}"/>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pic>
        <p:nvPicPr>
          <p:cNvPr id="5" name="그림 4">
            <a:extLst>
              <a:ext uri="{FF2B5EF4-FFF2-40B4-BE49-F238E27FC236}">
                <a16:creationId xmlns:a16="http://schemas.microsoft.com/office/drawing/2014/main" id="{A0AD35B1-A013-AEC5-265E-691228700464}"/>
              </a:ext>
            </a:extLst>
          </p:cNvPr>
          <p:cNvPicPr>
            <a:picLocks noChangeAspect="1"/>
          </p:cNvPicPr>
          <p:nvPr/>
        </p:nvPicPr>
        <p:blipFill>
          <a:blip r:embed="rId2"/>
          <a:stretch>
            <a:fillRect/>
          </a:stretch>
        </p:blipFill>
        <p:spPr>
          <a:xfrm>
            <a:off x="2667001" y="3646714"/>
            <a:ext cx="6217418" cy="4849586"/>
          </a:xfrm>
          <a:prstGeom prst="rect">
            <a:avLst/>
          </a:prstGeom>
          <a:ln w="38100">
            <a:solidFill>
              <a:srgbClr val="485849"/>
            </a:solidFill>
          </a:ln>
        </p:spPr>
      </p:pic>
      <p:sp>
        <p:nvSpPr>
          <p:cNvPr id="2" name="Freeform 22">
            <a:extLst>
              <a:ext uri="{FF2B5EF4-FFF2-40B4-BE49-F238E27FC236}">
                <a16:creationId xmlns:a16="http://schemas.microsoft.com/office/drawing/2014/main" id="{AA6C65D3-3DB0-EC82-FD31-EC302F1D340E}"/>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0B7A16BE-DE30-A6F8-98DB-0C2109EDD411}"/>
              </a:ext>
            </a:extLst>
          </p:cNvPr>
          <p:cNvSpPr txBox="1"/>
          <p:nvPr/>
        </p:nvSpPr>
        <p:spPr>
          <a:xfrm>
            <a:off x="10555408" y="4197952"/>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Those who received treatment had a median score ≈14, with 75% reaching up to 17</a:t>
            </a:r>
          </a:p>
        </p:txBody>
      </p:sp>
      <p:sp>
        <p:nvSpPr>
          <p:cNvPr id="6" name="Freeform 25">
            <a:extLst>
              <a:ext uri="{FF2B5EF4-FFF2-40B4-BE49-F238E27FC236}">
                <a16:creationId xmlns:a16="http://schemas.microsoft.com/office/drawing/2014/main" id="{EAB3E50B-D3E9-7E8A-4D34-7220247BC298}"/>
              </a:ext>
            </a:extLst>
          </p:cNvPr>
          <p:cNvSpPr/>
          <p:nvPr/>
        </p:nvSpPr>
        <p:spPr>
          <a:xfrm>
            <a:off x="9829800" y="6284146"/>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TextBox 26">
            <a:extLst>
              <a:ext uri="{FF2B5EF4-FFF2-40B4-BE49-F238E27FC236}">
                <a16:creationId xmlns:a16="http://schemas.microsoft.com/office/drawing/2014/main" id="{FA4917EB-DA07-41EB-C6CC-BABF6D83DB02}"/>
              </a:ext>
            </a:extLst>
          </p:cNvPr>
          <p:cNvSpPr txBox="1"/>
          <p:nvPr/>
        </p:nvSpPr>
        <p:spPr>
          <a:xfrm>
            <a:off x="10555408" y="6252998"/>
            <a:ext cx="5979992" cy="1018740"/>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Those without treatment had lower and more spread-out scores (median ≈8~9)</a:t>
            </a:r>
          </a:p>
        </p:txBody>
      </p:sp>
      <p:sp>
        <p:nvSpPr>
          <p:cNvPr id="10" name="TextBox 24">
            <a:extLst>
              <a:ext uri="{FF2B5EF4-FFF2-40B4-BE49-F238E27FC236}">
                <a16:creationId xmlns:a16="http://schemas.microsoft.com/office/drawing/2014/main" id="{0C42349A-7641-20B2-78CC-3F1EA64ABBED}"/>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Stress Score &amp; Mental Health Treatment</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4216172270"/>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69633-89E9-5671-13A8-BFB01C3A6496}"/>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78F35655-0DED-5215-E1A1-F60C94E1EF4E}"/>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7">
            <a:extLst>
              <a:ext uri="{FF2B5EF4-FFF2-40B4-BE49-F238E27FC236}">
                <a16:creationId xmlns:a16="http://schemas.microsoft.com/office/drawing/2014/main" id="{A74366F4-91D8-90E6-09B8-531740863AF6}"/>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91ACD23B-31B3-F250-62E6-03895BD3CCA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5F583896-9433-C01C-4C4F-1D08C56BB385}"/>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pic>
        <p:nvPicPr>
          <p:cNvPr id="4" name="그림 3" descr="그래픽, 스크린샷, 폰트, 라인이(가) 표시된 사진&#10;&#10;AI가 생성한 콘텐츠는 부정확할 수 있습니다.">
            <a:extLst>
              <a:ext uri="{FF2B5EF4-FFF2-40B4-BE49-F238E27FC236}">
                <a16:creationId xmlns:a16="http://schemas.microsoft.com/office/drawing/2014/main" id="{4946829D-6ABF-024D-F185-0E8915BB9B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sp>
        <p:nvSpPr>
          <p:cNvPr id="8" name="TextBox 27">
            <a:extLst>
              <a:ext uri="{FF2B5EF4-FFF2-40B4-BE49-F238E27FC236}">
                <a16:creationId xmlns:a16="http://schemas.microsoft.com/office/drawing/2014/main" id="{965EB2E3-ED16-D353-9809-C3DA9D80EA99}"/>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9" name="자유형: 도형 8">
            <a:extLst>
              <a:ext uri="{FF2B5EF4-FFF2-40B4-BE49-F238E27FC236}">
                <a16:creationId xmlns:a16="http://schemas.microsoft.com/office/drawing/2014/main" id="{2EDB1B1A-5B17-4067-B3F3-E1AEFC543A81}"/>
              </a:ext>
            </a:extLst>
          </p:cNvPr>
          <p:cNvSpPr>
            <a:spLocks noChangeAspect="1"/>
          </p:cNvSpPr>
          <p:nvPr/>
        </p:nvSpPr>
        <p:spPr>
          <a:xfrm>
            <a:off x="8114248" y="4142100"/>
            <a:ext cx="2059503" cy="936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1000" dirty="0">
                <a:solidFill>
                  <a:srgbClr val="8CB791"/>
                </a:solidFill>
                <a:latin typeface="Tlab 레트로라이프" panose="020B0600000101010101" charset="-127"/>
                <a:ea typeface="Tlab 레트로라이프" panose="020B0600000101010101" charset="-127"/>
              </a:rPr>
              <a:t>Individual Variation in</a:t>
            </a:r>
            <a:br>
              <a:rPr lang="en-US" altLang="ko-KR" sz="1000" dirty="0">
                <a:solidFill>
                  <a:srgbClr val="8CB791"/>
                </a:solidFill>
                <a:latin typeface="Tlab 레트로라이프" panose="020B0600000101010101" charset="-127"/>
                <a:ea typeface="Tlab 레트로라이프" panose="020B0600000101010101" charset="-127"/>
              </a:rPr>
            </a:br>
            <a:r>
              <a:rPr lang="en-US" altLang="ko-KR" sz="1000" dirty="0">
                <a:solidFill>
                  <a:srgbClr val="8CB791"/>
                </a:solidFill>
                <a:latin typeface="Tlab 레트로라이프" panose="020B0600000101010101" charset="-127"/>
                <a:ea typeface="Tlab 레트로라이프" panose="020B0600000101010101" charset="-127"/>
              </a:rPr>
              <a:t>Stress Response</a:t>
            </a:r>
            <a:endParaRPr lang="ko-KR" altLang="en-US" sz="1000" dirty="0">
              <a:solidFill>
                <a:srgbClr val="8CB791"/>
              </a:solidFill>
              <a:latin typeface="Tlab 레트로라이프" panose="020B0600000101010101" charset="-127"/>
              <a:ea typeface="Tlab 레트로라이프" panose="020B0600000101010101" charset="-127"/>
            </a:endParaRPr>
          </a:p>
        </p:txBody>
      </p:sp>
      <p:sp>
        <p:nvSpPr>
          <p:cNvPr id="11" name="Freeform 25">
            <a:extLst>
              <a:ext uri="{FF2B5EF4-FFF2-40B4-BE49-F238E27FC236}">
                <a16:creationId xmlns:a16="http://schemas.microsoft.com/office/drawing/2014/main" id="{58B3B62A-871A-16B6-B360-08D2893630DB}"/>
              </a:ext>
            </a:extLst>
          </p:cNvPr>
          <p:cNvSpPr>
            <a:spLocks noChangeAspect="1"/>
          </p:cNvSpPr>
          <p:nvPr/>
        </p:nvSpPr>
        <p:spPr>
          <a:xfrm>
            <a:off x="14010000" y="4174500"/>
            <a:ext cx="936000" cy="936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500" dirty="0">
                <a:solidFill>
                  <a:srgbClr val="A9B87D"/>
                </a:solidFill>
                <a:latin typeface="Tlab 레트로라이프" panose="020B0600000101010101" charset="-127"/>
                <a:ea typeface="Tlab 레트로라이프" panose="020B0600000101010101" charset="-127"/>
              </a:rPr>
              <a:t>Sleep</a:t>
            </a:r>
          </a:p>
          <a:p>
            <a:pPr algn="ctr"/>
            <a:r>
              <a:rPr lang="en-US" altLang="ko-KR" sz="500" dirty="0">
                <a:solidFill>
                  <a:srgbClr val="A9B87D"/>
                </a:solidFill>
                <a:latin typeface="Tlab 레트로라이프" panose="020B0600000101010101" charset="-127"/>
                <a:ea typeface="Tlab 레트로라이프" panose="020B0600000101010101" charset="-127"/>
              </a:rPr>
              <a:t>Habits</a:t>
            </a:r>
          </a:p>
        </p:txBody>
      </p:sp>
    </p:spTree>
    <p:extLst>
      <p:ext uri="{BB962C8B-B14F-4D97-AF65-F5344CB8AC3E}">
        <p14:creationId xmlns:p14="http://schemas.microsoft.com/office/powerpoint/2010/main" val="21820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12D-8F1D-ABDB-3817-8FB3447F4982}"/>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2FE026E0-54CB-D792-4AF4-E7710D4EA5AB}"/>
              </a:ext>
            </a:extLst>
          </p:cNvPr>
          <p:cNvSpPr txBox="1"/>
          <p:nvPr/>
        </p:nvSpPr>
        <p:spPr>
          <a:xfrm>
            <a:off x="4239802" y="1410881"/>
            <a:ext cx="9857198"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Findings &amp; Analysis</a:t>
            </a:r>
          </a:p>
        </p:txBody>
      </p:sp>
      <p:sp>
        <p:nvSpPr>
          <p:cNvPr id="20" name="TextBox 20">
            <a:extLst>
              <a:ext uri="{FF2B5EF4-FFF2-40B4-BE49-F238E27FC236}">
                <a16:creationId xmlns:a16="http://schemas.microsoft.com/office/drawing/2014/main" id="{104AFCBB-4A8B-B76E-6B1F-0964323F7096}"/>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05</a:t>
            </a:r>
          </a:p>
        </p:txBody>
      </p:sp>
      <p:sp>
        <p:nvSpPr>
          <p:cNvPr id="2" name="Freeform 22">
            <a:extLst>
              <a:ext uri="{FF2B5EF4-FFF2-40B4-BE49-F238E27FC236}">
                <a16:creationId xmlns:a16="http://schemas.microsoft.com/office/drawing/2014/main" id="{BAA1F6FF-A6BF-5E1C-EE64-867919040803}"/>
              </a:ext>
            </a:extLst>
          </p:cNvPr>
          <p:cNvSpPr/>
          <p:nvPr/>
        </p:nvSpPr>
        <p:spPr>
          <a:xfrm>
            <a:off x="9829800" y="42291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AD3113AC-6F97-5B7C-2EE2-A56EC4C3FACC}"/>
              </a:ext>
            </a:extLst>
          </p:cNvPr>
          <p:cNvSpPr txBox="1"/>
          <p:nvPr/>
        </p:nvSpPr>
        <p:spPr>
          <a:xfrm>
            <a:off x="10555408" y="4197952"/>
            <a:ext cx="5979992" cy="2096728"/>
          </a:xfrm>
          <a:prstGeom prst="rect">
            <a:avLst/>
          </a:prstGeom>
        </p:spPr>
        <p:txBody>
          <a:bodyPr wrap="square" lIns="0" tIns="0" rIns="0" bIns="0" rtlCol="0" anchor="t">
            <a:spAutoFit/>
          </a:bodyPr>
          <a:lstStyle/>
          <a:p>
            <a:pPr algn="l">
              <a:lnSpc>
                <a:spcPts val="4200"/>
              </a:lnSpc>
            </a:pPr>
            <a:r>
              <a:rPr lang="en-US" sz="2000" dirty="0">
                <a:solidFill>
                  <a:srgbClr val="485849"/>
                </a:solidFill>
                <a:latin typeface="Tlab 레트로라이프"/>
                <a:ea typeface="Tlab 레트로라이프"/>
                <a:cs typeface="Tlab 레트로라이프"/>
                <a:sym typeface="Tlab 레트로라이프"/>
              </a:rPr>
              <a:t>Based on distribution analysis, a threshold of 12 was chosen to define:</a:t>
            </a:r>
          </a:p>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        - </a:t>
            </a:r>
            <a:r>
              <a:rPr lang="en-US" sz="2000" dirty="0">
                <a:solidFill>
                  <a:srgbClr val="485849"/>
                </a:solidFill>
                <a:latin typeface="Tlab 레트로라이프"/>
                <a:ea typeface="Tlab 레트로라이프"/>
                <a:cs typeface="Tlab 레트로라이프"/>
                <a:sym typeface="Tlab 레트로라이프"/>
              </a:rPr>
              <a:t>High stress → recommend counseling</a:t>
            </a:r>
          </a:p>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        - </a:t>
            </a:r>
            <a:r>
              <a:rPr lang="en-US" sz="2000" dirty="0">
                <a:solidFill>
                  <a:srgbClr val="485849"/>
                </a:solidFill>
                <a:latin typeface="Tlab 레트로라이프"/>
                <a:ea typeface="Tlab 레트로라이프"/>
                <a:cs typeface="Tlab 레트로라이프"/>
                <a:sym typeface="Tlab 레트로라이프"/>
              </a:rPr>
              <a:t>Low stress → considered stable</a:t>
            </a:r>
          </a:p>
        </p:txBody>
      </p:sp>
      <p:pic>
        <p:nvPicPr>
          <p:cNvPr id="8" name="그림 7">
            <a:extLst>
              <a:ext uri="{FF2B5EF4-FFF2-40B4-BE49-F238E27FC236}">
                <a16:creationId xmlns:a16="http://schemas.microsoft.com/office/drawing/2014/main" id="{44ACF992-21CD-784D-FB1C-D4FFB842C4C9}"/>
              </a:ext>
            </a:extLst>
          </p:cNvPr>
          <p:cNvPicPr>
            <a:picLocks noChangeAspect="1"/>
          </p:cNvPicPr>
          <p:nvPr/>
        </p:nvPicPr>
        <p:blipFill>
          <a:blip r:embed="rId4"/>
          <a:stretch>
            <a:fillRect/>
          </a:stretch>
        </p:blipFill>
        <p:spPr>
          <a:xfrm>
            <a:off x="2667000" y="3771900"/>
            <a:ext cx="6295126" cy="1523999"/>
          </a:xfrm>
          <a:prstGeom prst="rect">
            <a:avLst/>
          </a:prstGeom>
        </p:spPr>
      </p:pic>
      <p:sp>
        <p:nvSpPr>
          <p:cNvPr id="9" name="TextBox 24">
            <a:extLst>
              <a:ext uri="{FF2B5EF4-FFF2-40B4-BE49-F238E27FC236}">
                <a16:creationId xmlns:a16="http://schemas.microsoft.com/office/drawing/2014/main" id="{C6671ED0-3B38-9724-E0A7-C3C05ACD2430}"/>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Threshold for Risk Classification</a:t>
            </a:r>
            <a:endParaRPr lang="en-US" sz="2500" dirty="0">
              <a:solidFill>
                <a:srgbClr val="485849"/>
              </a:solidFill>
              <a:latin typeface="Tlab 레트로라이프"/>
              <a:ea typeface="Tlab 레트로라이프"/>
              <a:cs typeface="Tlab 레트로라이프"/>
              <a:sym typeface="Tlab 레트로라이프"/>
            </a:endParaRPr>
          </a:p>
        </p:txBody>
      </p:sp>
    </p:spTree>
    <p:extLst>
      <p:ext uri="{BB962C8B-B14F-4D97-AF65-F5344CB8AC3E}">
        <p14:creationId xmlns:p14="http://schemas.microsoft.com/office/powerpoint/2010/main" val="2493178651"/>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DCC4-50D2-61A7-E07A-3AC280A5361E}"/>
            </a:ext>
          </a:extLst>
        </p:cNvPr>
        <p:cNvGrpSpPr/>
        <p:nvPr/>
      </p:nvGrpSpPr>
      <p:grpSpPr>
        <a:xfrm>
          <a:off x="0" y="0"/>
          <a:ext cx="0" cy="0"/>
          <a:chOff x="0" y="0"/>
          <a:chExt cx="0" cy="0"/>
        </a:xfrm>
      </p:grpSpPr>
      <p:sp>
        <p:nvSpPr>
          <p:cNvPr id="5" name="TextBox 19">
            <a:extLst>
              <a:ext uri="{FF2B5EF4-FFF2-40B4-BE49-F238E27FC236}">
                <a16:creationId xmlns:a16="http://schemas.microsoft.com/office/drawing/2014/main" id="{40B691B6-6A00-834E-B616-1E267CDF2A8B}"/>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F3842A84-E41B-ADA4-C77E-428E94B39EF6}"/>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8" name="그림 7">
            <a:extLst>
              <a:ext uri="{FF2B5EF4-FFF2-40B4-BE49-F238E27FC236}">
                <a16:creationId xmlns:a16="http://schemas.microsoft.com/office/drawing/2014/main" id="{AE14EB90-173F-8409-9997-F2A78C25EE75}"/>
              </a:ext>
            </a:extLst>
          </p:cNvPr>
          <p:cNvPicPr>
            <a:picLocks noChangeAspect="1"/>
          </p:cNvPicPr>
          <p:nvPr/>
        </p:nvPicPr>
        <p:blipFill>
          <a:blip r:embed="rId2"/>
          <a:stretch>
            <a:fillRect/>
          </a:stretch>
        </p:blipFill>
        <p:spPr>
          <a:xfrm>
            <a:off x="2676525" y="3619500"/>
            <a:ext cx="10086975" cy="4491175"/>
          </a:xfrm>
          <a:prstGeom prst="rect">
            <a:avLst/>
          </a:prstGeom>
          <a:ln w="28575">
            <a:solidFill>
              <a:srgbClr val="485849"/>
            </a:solidFill>
          </a:ln>
        </p:spPr>
      </p:pic>
      <p:sp>
        <p:nvSpPr>
          <p:cNvPr id="9" name="TextBox 24">
            <a:extLst>
              <a:ext uri="{FF2B5EF4-FFF2-40B4-BE49-F238E27FC236}">
                <a16:creationId xmlns:a16="http://schemas.microsoft.com/office/drawing/2014/main" id="{323F52BC-A907-8D5F-6B38-EDC63AA51563}"/>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sz="2500" dirty="0">
                <a:solidFill>
                  <a:srgbClr val="485849"/>
                </a:solidFill>
                <a:latin typeface="Tlab 레트로라이프"/>
                <a:ea typeface="Tlab 레트로라이프"/>
                <a:cs typeface="Tlab 레트로라이프"/>
                <a:sym typeface="Tlab 레트로라이프"/>
              </a:rPr>
              <a:t>Sample input – Healthy sleep habits</a:t>
            </a:r>
          </a:p>
        </p:txBody>
      </p:sp>
    </p:spTree>
    <p:extLst>
      <p:ext uri="{BB962C8B-B14F-4D97-AF65-F5344CB8AC3E}">
        <p14:creationId xmlns:p14="http://schemas.microsoft.com/office/powerpoint/2010/main" val="369942768"/>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1FBC-1C48-C1ED-559A-5DD913DB3D56}"/>
            </a:ext>
          </a:extLst>
        </p:cNvPr>
        <p:cNvGrpSpPr/>
        <p:nvPr/>
      </p:nvGrpSpPr>
      <p:grpSpPr>
        <a:xfrm>
          <a:off x="0" y="0"/>
          <a:ext cx="0" cy="0"/>
          <a:chOff x="0" y="0"/>
          <a:chExt cx="0" cy="0"/>
        </a:xfrm>
      </p:grpSpPr>
      <p:sp>
        <p:nvSpPr>
          <p:cNvPr id="2" name="Freeform 22">
            <a:extLst>
              <a:ext uri="{FF2B5EF4-FFF2-40B4-BE49-F238E27FC236}">
                <a16:creationId xmlns:a16="http://schemas.microsoft.com/office/drawing/2014/main" id="{D1C2B3DD-45A3-50E2-D0E1-1CE106361564}"/>
              </a:ext>
            </a:extLst>
          </p:cNvPr>
          <p:cNvSpPr/>
          <p:nvPr/>
        </p:nvSpPr>
        <p:spPr>
          <a:xfrm>
            <a:off x="3048000" y="68199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9C308D3A-E2B9-7523-394E-C26C770C3E5C}"/>
              </a:ext>
            </a:extLst>
          </p:cNvPr>
          <p:cNvSpPr txBox="1"/>
          <p:nvPr/>
        </p:nvSpPr>
        <p:spPr>
          <a:xfrm>
            <a:off x="3810000" y="6779391"/>
            <a:ext cx="12192000" cy="1558119"/>
          </a:xfrm>
          <a:prstGeom prst="rect">
            <a:avLst/>
          </a:prstGeom>
        </p:spPr>
        <p:txBody>
          <a:bodyPr wrap="square" lIns="0" tIns="0" rIns="0" bIns="0" rtlCol="0" anchor="t">
            <a:spAutoFit/>
          </a:bodyPr>
          <a:lstStyle/>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Predicted Class: Low Stress</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Probability of needing Counseling: 10.4% </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    </a:t>
            </a:r>
            <a:r>
              <a:rPr lang="ko-KR" altLang="en-US" sz="2000" dirty="0">
                <a:solidFill>
                  <a:srgbClr val="485849"/>
                </a:solidFill>
                <a:latin typeface="Tlab 레트로라이프"/>
                <a:ea typeface="Tlab 레트로라이프"/>
                <a:cs typeface="Tlab 레트로라이프"/>
                <a:sym typeface="Tlab 레트로라이프"/>
              </a:rPr>
              <a:t>→ </a:t>
            </a:r>
            <a:r>
              <a:rPr lang="en-US" altLang="ko-KR" sz="2000" dirty="0">
                <a:solidFill>
                  <a:srgbClr val="485849"/>
                </a:solidFill>
                <a:latin typeface="Tlab 레트로라이프"/>
                <a:ea typeface="Tlab 레트로라이프"/>
                <a:cs typeface="Tlab 레트로라이프"/>
                <a:sym typeface="Tlab 레트로라이프"/>
              </a:rPr>
              <a:t>Message “Stress level is stable. Maintain your current sleep habits"</a:t>
            </a:r>
            <a:endParaRPr lang="en-US" sz="2000" dirty="0">
              <a:solidFill>
                <a:srgbClr val="485849"/>
              </a:solidFill>
              <a:latin typeface="Tlab 레트로라이프"/>
              <a:ea typeface="Tlab 레트로라이프"/>
              <a:cs typeface="Tlab 레트로라이프"/>
              <a:sym typeface="Tlab 레트로라이프"/>
            </a:endParaRPr>
          </a:p>
        </p:txBody>
      </p:sp>
      <p:sp>
        <p:nvSpPr>
          <p:cNvPr id="9" name="TextBox 24">
            <a:extLst>
              <a:ext uri="{FF2B5EF4-FFF2-40B4-BE49-F238E27FC236}">
                <a16:creationId xmlns:a16="http://schemas.microsoft.com/office/drawing/2014/main" id="{60EF4C79-E2DE-B15A-0675-0205471328BD}"/>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Model Performance &amp; Example Prediction</a:t>
            </a:r>
            <a:endParaRPr lang="en-US" sz="2500" dirty="0">
              <a:solidFill>
                <a:srgbClr val="485849"/>
              </a:solidFill>
              <a:latin typeface="Tlab 레트로라이프"/>
              <a:ea typeface="Tlab 레트로라이프"/>
              <a:cs typeface="Tlab 레트로라이프"/>
              <a:sym typeface="Tlab 레트로라이프"/>
            </a:endParaRPr>
          </a:p>
        </p:txBody>
      </p:sp>
      <p:sp>
        <p:nvSpPr>
          <p:cNvPr id="5" name="TextBox 19">
            <a:extLst>
              <a:ext uri="{FF2B5EF4-FFF2-40B4-BE49-F238E27FC236}">
                <a16:creationId xmlns:a16="http://schemas.microsoft.com/office/drawing/2014/main" id="{28F7C356-CCF7-FE5D-A46E-912BA15DBCDA}"/>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476E7A53-628E-15A3-C873-25A50BA2BE6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11" name="그림 10">
            <a:extLst>
              <a:ext uri="{FF2B5EF4-FFF2-40B4-BE49-F238E27FC236}">
                <a16:creationId xmlns:a16="http://schemas.microsoft.com/office/drawing/2014/main" id="{FD69FC20-A0CB-473C-7387-B700F3DE0432}"/>
              </a:ext>
            </a:extLst>
          </p:cNvPr>
          <p:cNvPicPr>
            <a:picLocks noChangeAspect="1"/>
          </p:cNvPicPr>
          <p:nvPr/>
        </p:nvPicPr>
        <p:blipFill>
          <a:blip r:embed="rId4"/>
          <a:stretch>
            <a:fillRect/>
          </a:stretch>
        </p:blipFill>
        <p:spPr>
          <a:xfrm>
            <a:off x="2686049" y="3629508"/>
            <a:ext cx="11455392" cy="2959200"/>
          </a:xfrm>
          <a:prstGeom prst="rect">
            <a:avLst/>
          </a:prstGeom>
          <a:ln w="28575">
            <a:solidFill>
              <a:srgbClr val="485849"/>
            </a:solidFill>
          </a:ln>
        </p:spPr>
      </p:pic>
    </p:spTree>
    <p:extLst>
      <p:ext uri="{BB962C8B-B14F-4D97-AF65-F5344CB8AC3E}">
        <p14:creationId xmlns:p14="http://schemas.microsoft.com/office/powerpoint/2010/main" val="88667863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435B3-7831-BC6A-C5E6-ABDCB55BA1A7}"/>
            </a:ext>
          </a:extLst>
        </p:cNvPr>
        <p:cNvGrpSpPr/>
        <p:nvPr/>
      </p:nvGrpSpPr>
      <p:grpSpPr>
        <a:xfrm>
          <a:off x="0" y="0"/>
          <a:ext cx="0" cy="0"/>
          <a:chOff x="0" y="0"/>
          <a:chExt cx="0" cy="0"/>
        </a:xfrm>
      </p:grpSpPr>
      <p:sp>
        <p:nvSpPr>
          <p:cNvPr id="5" name="TextBox 19">
            <a:extLst>
              <a:ext uri="{FF2B5EF4-FFF2-40B4-BE49-F238E27FC236}">
                <a16:creationId xmlns:a16="http://schemas.microsoft.com/office/drawing/2014/main" id="{FEA4D35C-DD40-DFDE-E50A-FDBCA5A7EF4E}"/>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ECF424F8-4567-2BC3-F3DB-84558C2851E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sp>
        <p:nvSpPr>
          <p:cNvPr id="9" name="TextBox 24">
            <a:extLst>
              <a:ext uri="{FF2B5EF4-FFF2-40B4-BE49-F238E27FC236}">
                <a16:creationId xmlns:a16="http://schemas.microsoft.com/office/drawing/2014/main" id="{CA0D68C8-A97A-3B57-609C-0EF7B0158CE0}"/>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sz="2500" dirty="0">
                <a:solidFill>
                  <a:srgbClr val="485849"/>
                </a:solidFill>
                <a:latin typeface="Tlab 레트로라이프"/>
                <a:ea typeface="Tlab 레트로라이프"/>
                <a:cs typeface="Tlab 레트로라이프"/>
                <a:sym typeface="Tlab 레트로라이프"/>
              </a:rPr>
              <a:t>Sample input – Poor sleep habits</a:t>
            </a:r>
          </a:p>
        </p:txBody>
      </p:sp>
      <p:pic>
        <p:nvPicPr>
          <p:cNvPr id="3" name="그림 2">
            <a:extLst>
              <a:ext uri="{FF2B5EF4-FFF2-40B4-BE49-F238E27FC236}">
                <a16:creationId xmlns:a16="http://schemas.microsoft.com/office/drawing/2014/main" id="{DB81D051-2BDB-754D-FCA0-948CE44046FE}"/>
              </a:ext>
            </a:extLst>
          </p:cNvPr>
          <p:cNvPicPr>
            <a:picLocks noChangeAspect="1"/>
          </p:cNvPicPr>
          <p:nvPr/>
        </p:nvPicPr>
        <p:blipFill>
          <a:blip r:embed="rId2"/>
          <a:stretch>
            <a:fillRect/>
          </a:stretch>
        </p:blipFill>
        <p:spPr>
          <a:xfrm>
            <a:off x="2667000" y="3619500"/>
            <a:ext cx="10163324" cy="4492800"/>
          </a:xfrm>
          <a:prstGeom prst="rect">
            <a:avLst/>
          </a:prstGeom>
          <a:ln w="28575">
            <a:solidFill>
              <a:srgbClr val="485849"/>
            </a:solidFill>
          </a:ln>
        </p:spPr>
      </p:pic>
    </p:spTree>
    <p:extLst>
      <p:ext uri="{BB962C8B-B14F-4D97-AF65-F5344CB8AC3E}">
        <p14:creationId xmlns:p14="http://schemas.microsoft.com/office/powerpoint/2010/main" val="3465138353"/>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66A99-D050-0E32-664A-016B57D56148}"/>
            </a:ext>
          </a:extLst>
        </p:cNvPr>
        <p:cNvGrpSpPr/>
        <p:nvPr/>
      </p:nvGrpSpPr>
      <p:grpSpPr>
        <a:xfrm>
          <a:off x="0" y="0"/>
          <a:ext cx="0" cy="0"/>
          <a:chOff x="0" y="0"/>
          <a:chExt cx="0" cy="0"/>
        </a:xfrm>
      </p:grpSpPr>
      <p:sp>
        <p:nvSpPr>
          <p:cNvPr id="2" name="Freeform 22">
            <a:extLst>
              <a:ext uri="{FF2B5EF4-FFF2-40B4-BE49-F238E27FC236}">
                <a16:creationId xmlns:a16="http://schemas.microsoft.com/office/drawing/2014/main" id="{9C1566A2-BEB0-9607-D71B-59D940EE897C}"/>
              </a:ext>
            </a:extLst>
          </p:cNvPr>
          <p:cNvSpPr/>
          <p:nvPr/>
        </p:nvSpPr>
        <p:spPr>
          <a:xfrm>
            <a:off x="3048000" y="6819900"/>
            <a:ext cx="520843" cy="500009"/>
          </a:xfrm>
          <a:custGeom>
            <a:avLst/>
            <a:gdLst/>
            <a:ahLst/>
            <a:cxnLst/>
            <a:rect l="l" t="t" r="r" b="b"/>
            <a:pathLst>
              <a:path w="520843" h="500009">
                <a:moveTo>
                  <a:pt x="0" y="0"/>
                </a:moveTo>
                <a:lnTo>
                  <a:pt x="520843" y="0"/>
                </a:lnTo>
                <a:lnTo>
                  <a:pt x="520843" y="500009"/>
                </a:lnTo>
                <a:lnTo>
                  <a:pt x="0" y="500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TextBox 24">
            <a:extLst>
              <a:ext uri="{FF2B5EF4-FFF2-40B4-BE49-F238E27FC236}">
                <a16:creationId xmlns:a16="http://schemas.microsoft.com/office/drawing/2014/main" id="{77310C8B-B3D4-22D2-94E4-878DA7CACB7A}"/>
              </a:ext>
            </a:extLst>
          </p:cNvPr>
          <p:cNvSpPr txBox="1"/>
          <p:nvPr/>
        </p:nvSpPr>
        <p:spPr>
          <a:xfrm>
            <a:off x="3810000" y="6779391"/>
            <a:ext cx="12192000" cy="1558119"/>
          </a:xfrm>
          <a:prstGeom prst="rect">
            <a:avLst/>
          </a:prstGeom>
        </p:spPr>
        <p:txBody>
          <a:bodyPr wrap="square" lIns="0" tIns="0" rIns="0" bIns="0" rtlCol="0" anchor="t">
            <a:spAutoFit/>
          </a:bodyPr>
          <a:lstStyle/>
          <a:p>
            <a:pPr algn="l">
              <a:lnSpc>
                <a:spcPts val="4200"/>
              </a:lnSpc>
            </a:pPr>
            <a:r>
              <a:rPr lang="en-US" altLang="ko-KR" sz="2000" dirty="0">
                <a:solidFill>
                  <a:srgbClr val="485849"/>
                </a:solidFill>
                <a:latin typeface="Tlab 레트로라이프"/>
                <a:ea typeface="Tlab 레트로라이프"/>
                <a:cs typeface="Tlab 레트로라이프"/>
                <a:sym typeface="Tlab 레트로라이프"/>
              </a:rPr>
              <a:t>Predicted Class: High Stress</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Probability of needing Counseling: </a:t>
            </a:r>
            <a:r>
              <a:rPr lang="en-US" altLang="ko-KR" sz="2000" dirty="0">
                <a:solidFill>
                  <a:schemeClr val="accent2"/>
                </a:solidFill>
                <a:latin typeface="Tlab 레트로라이프"/>
                <a:ea typeface="Tlab 레트로라이프"/>
                <a:cs typeface="Tlab 레트로라이프"/>
                <a:sym typeface="Tlab 레트로라이프"/>
              </a:rPr>
              <a:t>58.2%</a:t>
            </a:r>
            <a:r>
              <a:rPr lang="en-US" altLang="ko-KR" sz="2000" dirty="0">
                <a:solidFill>
                  <a:srgbClr val="485849"/>
                </a:solidFill>
                <a:latin typeface="Tlab 레트로라이프"/>
                <a:ea typeface="Tlab 레트로라이프"/>
                <a:cs typeface="Tlab 레트로라이프"/>
                <a:sym typeface="Tlab 레트로라이프"/>
              </a:rPr>
              <a:t> </a:t>
            </a:r>
          </a:p>
          <a:p>
            <a:pPr>
              <a:lnSpc>
                <a:spcPts val="4200"/>
              </a:lnSpc>
            </a:pPr>
            <a:r>
              <a:rPr lang="en-US" altLang="ko-KR" sz="2000" dirty="0">
                <a:solidFill>
                  <a:srgbClr val="485849"/>
                </a:solidFill>
                <a:latin typeface="Tlab 레트로라이프"/>
                <a:ea typeface="Tlab 레트로라이프"/>
                <a:cs typeface="Tlab 레트로라이프"/>
                <a:sym typeface="Tlab 레트로라이프"/>
              </a:rPr>
              <a:t>    </a:t>
            </a:r>
            <a:r>
              <a:rPr lang="ko-KR" altLang="en-US" sz="2000" dirty="0">
                <a:solidFill>
                  <a:srgbClr val="485849"/>
                </a:solidFill>
                <a:latin typeface="Tlab 레트로라이프"/>
                <a:ea typeface="Tlab 레트로라이프"/>
                <a:cs typeface="Tlab 레트로라이프"/>
                <a:sym typeface="Tlab 레트로라이프"/>
              </a:rPr>
              <a:t>→ </a:t>
            </a:r>
            <a:r>
              <a:rPr lang="en-US" altLang="ko-KR" sz="2000" dirty="0">
                <a:solidFill>
                  <a:srgbClr val="485849"/>
                </a:solidFill>
                <a:latin typeface="Tlab 레트로라이프"/>
                <a:ea typeface="Tlab 레트로라이프"/>
                <a:cs typeface="Tlab 레트로라이프"/>
                <a:sym typeface="Tlab 레트로라이프"/>
              </a:rPr>
              <a:t>Message “High stress detected. Professional counseling is recommended."</a:t>
            </a:r>
            <a:endParaRPr lang="en-US" sz="2000" dirty="0">
              <a:solidFill>
                <a:srgbClr val="485849"/>
              </a:solidFill>
              <a:latin typeface="Tlab 레트로라이프"/>
              <a:ea typeface="Tlab 레트로라이프"/>
              <a:cs typeface="Tlab 레트로라이프"/>
              <a:sym typeface="Tlab 레트로라이프"/>
            </a:endParaRPr>
          </a:p>
        </p:txBody>
      </p:sp>
      <p:sp>
        <p:nvSpPr>
          <p:cNvPr id="9" name="TextBox 24">
            <a:extLst>
              <a:ext uri="{FF2B5EF4-FFF2-40B4-BE49-F238E27FC236}">
                <a16:creationId xmlns:a16="http://schemas.microsoft.com/office/drawing/2014/main" id="{43043C8B-98E6-11B4-702B-3A0F7FF787A7}"/>
              </a:ext>
            </a:extLst>
          </p:cNvPr>
          <p:cNvSpPr txBox="1"/>
          <p:nvPr/>
        </p:nvSpPr>
        <p:spPr>
          <a:xfrm>
            <a:off x="2667000" y="3086100"/>
            <a:ext cx="7202608" cy="500137"/>
          </a:xfrm>
          <a:prstGeom prst="rect">
            <a:avLst/>
          </a:prstGeom>
        </p:spPr>
        <p:txBody>
          <a:bodyPr wrap="square" lIns="0" tIns="0" rIns="0" bIns="0" rtlCol="0" anchor="t">
            <a:spAutoFit/>
          </a:bodyPr>
          <a:lstStyle/>
          <a:p>
            <a:pPr algn="l">
              <a:lnSpc>
                <a:spcPts val="4200"/>
              </a:lnSpc>
            </a:pPr>
            <a:r>
              <a:rPr lang="en-US" altLang="ko-KR" sz="2500" dirty="0">
                <a:solidFill>
                  <a:srgbClr val="485849"/>
                </a:solidFill>
                <a:latin typeface="Tlab 레트로라이프"/>
                <a:ea typeface="Tlab 레트로라이프"/>
                <a:cs typeface="Tlab 레트로라이프"/>
                <a:sym typeface="Tlab 레트로라이프"/>
              </a:rPr>
              <a:t>Model Performance &amp; Example Prediction</a:t>
            </a:r>
            <a:endParaRPr lang="en-US" sz="2500" dirty="0">
              <a:solidFill>
                <a:srgbClr val="485849"/>
              </a:solidFill>
              <a:latin typeface="Tlab 레트로라이프"/>
              <a:ea typeface="Tlab 레트로라이프"/>
              <a:cs typeface="Tlab 레트로라이프"/>
              <a:sym typeface="Tlab 레트로라이프"/>
            </a:endParaRPr>
          </a:p>
        </p:txBody>
      </p:sp>
      <p:sp>
        <p:nvSpPr>
          <p:cNvPr id="5" name="TextBox 19">
            <a:extLst>
              <a:ext uri="{FF2B5EF4-FFF2-40B4-BE49-F238E27FC236}">
                <a16:creationId xmlns:a16="http://schemas.microsoft.com/office/drawing/2014/main" id="{1BC6CDE3-542F-9FAF-1D29-074B730787BC}"/>
              </a:ext>
            </a:extLst>
          </p:cNvPr>
          <p:cNvSpPr txBox="1"/>
          <p:nvPr/>
        </p:nvSpPr>
        <p:spPr>
          <a:xfrm>
            <a:off x="4239802" y="1410881"/>
            <a:ext cx="8119041"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Demo Images</a:t>
            </a:r>
          </a:p>
        </p:txBody>
      </p:sp>
      <p:sp>
        <p:nvSpPr>
          <p:cNvPr id="6" name="TextBox 20">
            <a:extLst>
              <a:ext uri="{FF2B5EF4-FFF2-40B4-BE49-F238E27FC236}">
                <a16:creationId xmlns:a16="http://schemas.microsoft.com/office/drawing/2014/main" id="{864F4F20-D464-2BBF-9BF7-AB5C966C52E7}"/>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06</a:t>
            </a:r>
          </a:p>
        </p:txBody>
      </p:sp>
      <p:pic>
        <p:nvPicPr>
          <p:cNvPr id="7" name="그림 6">
            <a:extLst>
              <a:ext uri="{FF2B5EF4-FFF2-40B4-BE49-F238E27FC236}">
                <a16:creationId xmlns:a16="http://schemas.microsoft.com/office/drawing/2014/main" id="{54DE4C11-3246-F73C-8013-83424E7DAEFA}"/>
              </a:ext>
            </a:extLst>
          </p:cNvPr>
          <p:cNvPicPr>
            <a:picLocks noChangeAspect="1"/>
          </p:cNvPicPr>
          <p:nvPr/>
        </p:nvPicPr>
        <p:blipFill>
          <a:blip r:embed="rId4"/>
          <a:stretch>
            <a:fillRect/>
          </a:stretch>
        </p:blipFill>
        <p:spPr>
          <a:xfrm>
            <a:off x="2667000" y="3619983"/>
            <a:ext cx="11277600" cy="2960035"/>
          </a:xfrm>
          <a:prstGeom prst="rect">
            <a:avLst/>
          </a:prstGeom>
          <a:ln w="28575">
            <a:solidFill>
              <a:srgbClr val="485849"/>
            </a:solidFill>
          </a:ln>
        </p:spPr>
      </p:pic>
    </p:spTree>
    <p:extLst>
      <p:ext uri="{BB962C8B-B14F-4D97-AF65-F5344CB8AC3E}">
        <p14:creationId xmlns:p14="http://schemas.microsoft.com/office/powerpoint/2010/main" val="3510469447"/>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239802" y="1410881"/>
            <a:ext cx="1065391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Resources</a:t>
            </a:r>
            <a:r>
              <a:rPr lang="ko-KR" altLang="en-US" sz="6999" dirty="0">
                <a:solidFill>
                  <a:srgbClr val="485849"/>
                </a:solidFill>
                <a:latin typeface="Tlab 레트로라이프"/>
                <a:ea typeface="Tlab 레트로라이프"/>
                <a:cs typeface="Tlab 레트로라이프"/>
                <a:sym typeface="Tlab 레트로라이프"/>
              </a:rPr>
              <a:t> </a:t>
            </a:r>
            <a:r>
              <a:rPr lang="en-US" altLang="ko-KR" sz="6999" dirty="0">
                <a:solidFill>
                  <a:srgbClr val="485849"/>
                </a:solidFill>
                <a:latin typeface="Tlab 레트로라이프"/>
                <a:ea typeface="Tlab 레트로라이프"/>
                <a:cs typeface="Tlab 레트로라이프"/>
                <a:sym typeface="Tlab 레트로라이프"/>
              </a:rPr>
              <a:t>&amp;</a:t>
            </a:r>
            <a:r>
              <a:rPr lang="ko-KR" altLang="en-US" sz="6999" dirty="0">
                <a:solidFill>
                  <a:srgbClr val="485849"/>
                </a:solidFill>
                <a:latin typeface="Tlab 레트로라이프"/>
                <a:ea typeface="Tlab 레트로라이프"/>
                <a:cs typeface="Tlab 레트로라이프"/>
                <a:sym typeface="Tlab 레트로라이프"/>
              </a:rPr>
              <a:t> </a:t>
            </a:r>
            <a:r>
              <a:rPr lang="en-US" altLang="ko-KR" sz="6999" dirty="0">
                <a:solidFill>
                  <a:srgbClr val="485849"/>
                </a:solidFill>
                <a:latin typeface="Tlab 레트로라이프"/>
                <a:ea typeface="Tlab 레트로라이프"/>
                <a:cs typeface="Tlab 레트로라이프"/>
                <a:sym typeface="Tlab 레트로라이프"/>
              </a:rPr>
              <a:t>Credits</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07</a:t>
            </a:r>
          </a:p>
        </p:txBody>
      </p:sp>
      <p:sp>
        <p:nvSpPr>
          <p:cNvPr id="25" name="TextBox 45">
            <a:extLst>
              <a:ext uri="{FF2B5EF4-FFF2-40B4-BE49-F238E27FC236}">
                <a16:creationId xmlns:a16="http://schemas.microsoft.com/office/drawing/2014/main" id="{66EC87DB-1DC1-546E-B86A-F4FE67F65E15}"/>
              </a:ext>
            </a:extLst>
          </p:cNvPr>
          <p:cNvSpPr txBox="1"/>
          <p:nvPr/>
        </p:nvSpPr>
        <p:spPr>
          <a:xfrm>
            <a:off x="2447925" y="3543300"/>
            <a:ext cx="13935075" cy="3185872"/>
          </a:xfrm>
          <a:prstGeom prst="rect">
            <a:avLst/>
          </a:prstGeom>
        </p:spPr>
        <p:txBody>
          <a:bodyPr wrap="square" lIns="0" tIns="0" rIns="0" bIns="0" rtlCol="0" anchor="t">
            <a:spAutoFit/>
          </a:bodyPr>
          <a:lstStyle/>
          <a:p>
            <a:pPr algn="l">
              <a:lnSpc>
                <a:spcPts val="3079"/>
              </a:lnSpc>
            </a:pPr>
            <a:r>
              <a:rPr lang="en-US" altLang="ko-KR" sz="3000" dirty="0">
                <a:solidFill>
                  <a:srgbClr val="485849"/>
                </a:solidFill>
                <a:latin typeface="TDTD순고딕"/>
                <a:ea typeface="TDTD순고딕"/>
                <a:cs typeface="TDTD순고딕"/>
                <a:sym typeface="TDTD순고딕"/>
              </a:rPr>
              <a:t>Dataset by Kaggle</a:t>
            </a:r>
          </a:p>
          <a:p>
            <a:pPr algn="l">
              <a:lnSpc>
                <a:spcPts val="3079"/>
              </a:lnSpc>
            </a:pPr>
            <a:r>
              <a:rPr lang="en-US" altLang="ko-KR" sz="3000" dirty="0">
                <a:solidFill>
                  <a:srgbClr val="485849"/>
                </a:solidFill>
                <a:latin typeface="TDTD순고딕"/>
                <a:ea typeface="TDTD순고딕"/>
                <a:cs typeface="TDTD순고딕"/>
                <a:sym typeface="TDTD순고딕"/>
              </a:rPr>
              <a:t>         - https://www.kaggle.com/datasets/orvile/stress-and-sleep-patterns</a:t>
            </a:r>
          </a:p>
          <a:p>
            <a:pPr algn="l">
              <a:lnSpc>
                <a:spcPts val="3079"/>
              </a:lnSpc>
            </a:pP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Presentation template by Canva</a:t>
            </a:r>
          </a:p>
          <a:p>
            <a:pPr algn="l">
              <a:lnSpc>
                <a:spcPts val="3079"/>
              </a:lnSpc>
            </a:pPr>
            <a:r>
              <a:rPr lang="en-US" altLang="ko-KR" sz="3000" dirty="0">
                <a:solidFill>
                  <a:srgbClr val="485849"/>
                </a:solidFill>
                <a:latin typeface="TDTD순고딕"/>
                <a:ea typeface="TDTD순고딕"/>
                <a:cs typeface="TDTD순고딕"/>
                <a:sym typeface="TDTD순고딕"/>
              </a:rPr>
              <a:t>	- https://www.canva.com/ </a:t>
            </a:r>
          </a:p>
          <a:p>
            <a:pPr algn="l">
              <a:lnSpc>
                <a:spcPts val="3079"/>
              </a:lnSpc>
            </a:pP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Icons by </a:t>
            </a:r>
            <a:r>
              <a:rPr lang="en-US" altLang="ko-KR" sz="3000" dirty="0" err="1">
                <a:solidFill>
                  <a:srgbClr val="485849"/>
                </a:solidFill>
                <a:latin typeface="TDTD순고딕"/>
                <a:ea typeface="TDTD순고딕"/>
                <a:cs typeface="TDTD순고딕"/>
                <a:sym typeface="TDTD순고딕"/>
              </a:rPr>
              <a:t>Flaticon</a:t>
            </a:r>
            <a:endParaRPr lang="en-US" altLang="ko-KR" sz="3000" dirty="0">
              <a:solidFill>
                <a:srgbClr val="485849"/>
              </a:solidFill>
              <a:latin typeface="TDTD순고딕"/>
              <a:ea typeface="TDTD순고딕"/>
              <a:cs typeface="TDTD순고딕"/>
              <a:sym typeface="TDTD순고딕"/>
            </a:endParaRPr>
          </a:p>
          <a:p>
            <a:pPr algn="l">
              <a:lnSpc>
                <a:spcPts val="3079"/>
              </a:lnSpc>
            </a:pPr>
            <a:r>
              <a:rPr lang="en-US" altLang="ko-KR" sz="3000" dirty="0">
                <a:solidFill>
                  <a:srgbClr val="485849"/>
                </a:solidFill>
                <a:latin typeface="TDTD순고딕"/>
                <a:ea typeface="TDTD순고딕"/>
                <a:cs typeface="TDTD순고딕"/>
                <a:sym typeface="TDTD순고딕"/>
              </a:rPr>
              <a:t>	-https://www.flaticon.com/kr/</a:t>
            </a:r>
            <a:endParaRPr lang="en-US" sz="3000" dirty="0">
              <a:solidFill>
                <a:srgbClr val="485849"/>
              </a:solidFill>
              <a:latin typeface="TDTD순고딕"/>
              <a:ea typeface="TDTD순고딕"/>
              <a:cs typeface="TDTD순고딕"/>
              <a:sym typeface="TDTD순고딕"/>
            </a:endParaRP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Freeform 19"/>
          <p:cNvSpPr/>
          <p:nvPr/>
        </p:nvSpPr>
        <p:spPr>
          <a:xfrm>
            <a:off x="5551431" y="3625180"/>
            <a:ext cx="7185137" cy="3036640"/>
          </a:xfrm>
          <a:custGeom>
            <a:avLst/>
            <a:gdLst/>
            <a:ahLst/>
            <a:cxnLst/>
            <a:rect l="l" t="t" r="r" b="b"/>
            <a:pathLst>
              <a:path w="3531496" h="1508912">
                <a:moveTo>
                  <a:pt x="0" y="0"/>
                </a:moveTo>
                <a:lnTo>
                  <a:pt x="3531496" y="0"/>
                </a:lnTo>
                <a:lnTo>
                  <a:pt x="3531496" y="1508912"/>
                </a:lnTo>
                <a:lnTo>
                  <a:pt x="0" y="1508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82-CB0C-0D83-76C0-AD5AC8AEB84D}"/>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ACEBB816-9177-2A56-5111-FEBD57F93A79}"/>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7">
            <a:extLst>
              <a:ext uri="{FF2B5EF4-FFF2-40B4-BE49-F238E27FC236}">
                <a16:creationId xmlns:a16="http://schemas.microsoft.com/office/drawing/2014/main" id="{30A83289-2C00-A2B2-D6A9-DEF45611B62F}"/>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4B8C6722-2208-E727-C4E2-858744809C0C}"/>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FAA5D4CD-3328-AF0E-F5D2-AA32F36424D9}"/>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sp>
        <p:nvSpPr>
          <p:cNvPr id="7" name="자유형: 도형 6">
            <a:extLst>
              <a:ext uri="{FF2B5EF4-FFF2-40B4-BE49-F238E27FC236}">
                <a16:creationId xmlns:a16="http://schemas.microsoft.com/office/drawing/2014/main" id="{00216CC9-8664-5151-AFFF-53A313864F78}"/>
              </a:ext>
            </a:extLst>
          </p:cNvPr>
          <p:cNvSpPr>
            <a:spLocks noChangeAspect="1"/>
          </p:cNvSpPr>
          <p:nvPr/>
        </p:nvSpPr>
        <p:spPr>
          <a:xfrm>
            <a:off x="6648832" y="3508500"/>
            <a:ext cx="4990335" cy="2268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000" dirty="0">
                <a:latin typeface="Tlab 레트로라이프" panose="020B0600000101010101" charset="-127"/>
                <a:ea typeface="Tlab 레트로라이프" panose="020B0600000101010101" charset="-127"/>
              </a:rPr>
              <a:t>Individual Variation in</a:t>
            </a:r>
            <a:br>
              <a:rPr lang="en-US" altLang="ko-KR" sz="3000" dirty="0">
                <a:latin typeface="Tlab 레트로라이프" panose="020B0600000101010101" charset="-127"/>
                <a:ea typeface="Tlab 레트로라이프" panose="020B0600000101010101" charset="-127"/>
              </a:rPr>
            </a:br>
            <a:r>
              <a:rPr lang="en-US" altLang="ko-KR" sz="3000" dirty="0">
                <a:latin typeface="Tlab 레트로라이프" panose="020B0600000101010101" charset="-127"/>
                <a:ea typeface="Tlab 레트로라이프" panose="020B0600000101010101" charset="-127"/>
              </a:rPr>
              <a:t>Stress Response</a:t>
            </a:r>
            <a:endParaRPr lang="ko-KR" altLang="en-US" sz="3000" dirty="0">
              <a:latin typeface="Tlab 레트로라이프" panose="020B0600000101010101" charset="-127"/>
              <a:ea typeface="Tlab 레트로라이프" panose="020B0600000101010101" charset="-127"/>
            </a:endParaRPr>
          </a:p>
        </p:txBody>
      </p:sp>
      <p:pic>
        <p:nvPicPr>
          <p:cNvPr id="8" name="그림 7" descr="그래픽, 스크린샷, 폰트, 라인이(가) 표시된 사진&#10;&#10;AI가 생성한 콘텐츠는 부정확할 수 있습니다.">
            <a:extLst>
              <a:ext uri="{FF2B5EF4-FFF2-40B4-BE49-F238E27FC236}">
                <a16:creationId xmlns:a16="http://schemas.microsoft.com/office/drawing/2014/main" id="{8FCF3727-57BC-710D-0A84-2D2E0567A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grpSp>
        <p:nvGrpSpPr>
          <p:cNvPr id="9" name="그룹 8">
            <a:extLst>
              <a:ext uri="{FF2B5EF4-FFF2-40B4-BE49-F238E27FC236}">
                <a16:creationId xmlns:a16="http://schemas.microsoft.com/office/drawing/2014/main" id="{92F0912C-CA76-5E91-5598-B13FE6004CC2}"/>
              </a:ext>
            </a:extLst>
          </p:cNvPr>
          <p:cNvGrpSpPr/>
          <p:nvPr/>
        </p:nvGrpSpPr>
        <p:grpSpPr>
          <a:xfrm>
            <a:off x="7143000" y="6120555"/>
            <a:ext cx="4002000" cy="1620000"/>
            <a:chOff x="7143000" y="6084004"/>
            <a:chExt cx="4002000" cy="1620000"/>
          </a:xfrm>
        </p:grpSpPr>
        <p:pic>
          <p:nvPicPr>
            <p:cNvPr id="10" name="그림 9" descr="블랙, 어둠이(가) 표시된 사진&#10;&#10;AI가 생성한 콘텐츠는 부정확할 수 있습니다.">
              <a:extLst>
                <a:ext uri="{FF2B5EF4-FFF2-40B4-BE49-F238E27FC236}">
                  <a16:creationId xmlns:a16="http://schemas.microsoft.com/office/drawing/2014/main" id="{06795664-03E3-5B56-D97F-D39662EAF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00" y="6084004"/>
              <a:ext cx="1620000" cy="1620000"/>
            </a:xfrm>
            <a:prstGeom prst="rect">
              <a:avLst/>
            </a:prstGeom>
          </p:spPr>
        </p:pic>
        <p:pic>
          <p:nvPicPr>
            <p:cNvPr id="11" name="그림 10" descr="블랙, 어둠이(가) 표시된 사진&#10;&#10;AI가 생성한 콘텐츠는 부정확할 수 있습니다.">
              <a:extLst>
                <a:ext uri="{FF2B5EF4-FFF2-40B4-BE49-F238E27FC236}">
                  <a16:creationId xmlns:a16="http://schemas.microsoft.com/office/drawing/2014/main" id="{2848D8F7-885B-235E-3002-965FA3AA0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6084004"/>
              <a:ext cx="1620000" cy="1620000"/>
            </a:xfrm>
            <a:prstGeom prst="rect">
              <a:avLst/>
            </a:prstGeom>
          </p:spPr>
        </p:pic>
      </p:grpSp>
      <p:sp>
        <p:nvSpPr>
          <p:cNvPr id="13" name="TextBox 27">
            <a:extLst>
              <a:ext uri="{FF2B5EF4-FFF2-40B4-BE49-F238E27FC236}">
                <a16:creationId xmlns:a16="http://schemas.microsoft.com/office/drawing/2014/main" id="{DD43C185-FFBE-EED0-FBCC-DDCA3F22A0A8}"/>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14" name="TextBox 27">
            <a:extLst>
              <a:ext uri="{FF2B5EF4-FFF2-40B4-BE49-F238E27FC236}">
                <a16:creationId xmlns:a16="http://schemas.microsoft.com/office/drawing/2014/main" id="{94577023-5CCD-532E-C9C1-ABBC307E6FF3}"/>
              </a:ext>
            </a:extLst>
          </p:cNvPr>
          <p:cNvSpPr txBox="1"/>
          <p:nvPr/>
        </p:nvSpPr>
        <p:spPr>
          <a:xfrm>
            <a:off x="7157221" y="7926234"/>
            <a:ext cx="41148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 Stressful                 Mild</a:t>
            </a:r>
          </a:p>
        </p:txBody>
      </p:sp>
      <p:sp>
        <p:nvSpPr>
          <p:cNvPr id="15" name="Freeform 25">
            <a:extLst>
              <a:ext uri="{FF2B5EF4-FFF2-40B4-BE49-F238E27FC236}">
                <a16:creationId xmlns:a16="http://schemas.microsoft.com/office/drawing/2014/main" id="{A316F84D-1488-D2A0-281E-2838AF2178A8}"/>
              </a:ext>
            </a:extLst>
          </p:cNvPr>
          <p:cNvSpPr>
            <a:spLocks noChangeAspect="1"/>
          </p:cNvSpPr>
          <p:nvPr/>
        </p:nvSpPr>
        <p:spPr>
          <a:xfrm>
            <a:off x="14010000" y="4174500"/>
            <a:ext cx="936000" cy="936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500" dirty="0">
                <a:solidFill>
                  <a:srgbClr val="A9B87D"/>
                </a:solidFill>
                <a:latin typeface="Tlab 레트로라이프" panose="020B0600000101010101" charset="-127"/>
                <a:ea typeface="Tlab 레트로라이프" panose="020B0600000101010101" charset="-127"/>
              </a:rPr>
              <a:t>Sleep</a:t>
            </a:r>
          </a:p>
          <a:p>
            <a:pPr algn="ctr"/>
            <a:r>
              <a:rPr lang="en-US" altLang="ko-KR" sz="500" dirty="0">
                <a:solidFill>
                  <a:srgbClr val="A9B87D"/>
                </a:solidFill>
                <a:latin typeface="Tlab 레트로라이프" panose="020B0600000101010101" charset="-127"/>
                <a:ea typeface="Tlab 레트로라이프" panose="020B0600000101010101" charset="-127"/>
              </a:rPr>
              <a:t>Habits</a:t>
            </a:r>
          </a:p>
        </p:txBody>
      </p:sp>
      <p:sp>
        <p:nvSpPr>
          <p:cNvPr id="4" name="화살표: 왼쪽/오른쪽 3">
            <a:extLst>
              <a:ext uri="{FF2B5EF4-FFF2-40B4-BE49-F238E27FC236}">
                <a16:creationId xmlns:a16="http://schemas.microsoft.com/office/drawing/2014/main" id="{210481FD-C3B7-AB3C-FED3-5A3D512523D7}"/>
              </a:ext>
            </a:extLst>
          </p:cNvPr>
          <p:cNvSpPr>
            <a:spLocks noChangeAspect="1"/>
          </p:cNvSpPr>
          <p:nvPr/>
        </p:nvSpPr>
        <p:spPr>
          <a:xfrm>
            <a:off x="11963400" y="6731244"/>
            <a:ext cx="1066800" cy="329711"/>
          </a:xfrm>
          <a:prstGeom prst="leftRight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512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2E5C-6985-4D8F-C156-F8868FE48BC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010AD15B-0EF7-8191-C1C5-14C638D5E6CA}"/>
              </a:ext>
            </a:extLst>
          </p:cNvPr>
          <p:cNvSpPr/>
          <p:nvPr/>
        </p:nvSpPr>
        <p:spPr>
          <a:xfrm>
            <a:off x="990600" y="4610100"/>
            <a:ext cx="16230600" cy="32400"/>
          </a:xfrm>
          <a:prstGeom prst="rect">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자유형: 도형 72">
            <a:extLst>
              <a:ext uri="{FF2B5EF4-FFF2-40B4-BE49-F238E27FC236}">
                <a16:creationId xmlns:a16="http://schemas.microsoft.com/office/drawing/2014/main" id="{C99A2ABF-F751-75C3-2F57-341D6C3F10DB}"/>
              </a:ext>
            </a:extLst>
          </p:cNvPr>
          <p:cNvSpPr>
            <a:spLocks noChangeAspect="1"/>
          </p:cNvSpPr>
          <p:nvPr/>
        </p:nvSpPr>
        <p:spPr>
          <a:xfrm>
            <a:off x="6648832" y="3508500"/>
            <a:ext cx="4990335" cy="2268000"/>
          </a:xfrm>
          <a:custGeom>
            <a:avLst/>
            <a:gdLst>
              <a:gd name="connsiteX0" fmla="*/ 1131488 w 5006176"/>
              <a:gd name="connsiteY0" fmla="*/ 0 h 2275200"/>
              <a:gd name="connsiteX1" fmla="*/ 1137244 w 5006176"/>
              <a:gd name="connsiteY1" fmla="*/ 0 h 2275200"/>
              <a:gd name="connsiteX2" fmla="*/ 3868932 w 5006176"/>
              <a:gd name="connsiteY2" fmla="*/ 0 h 2275200"/>
              <a:gd name="connsiteX3" fmla="*/ 3962400 w 5006176"/>
              <a:gd name="connsiteY3" fmla="*/ 0 h 2275200"/>
              <a:gd name="connsiteX4" fmla="*/ 3962400 w 5006176"/>
              <a:gd name="connsiteY4" fmla="*/ 4720 h 2275200"/>
              <a:gd name="connsiteX5" fmla="*/ 3985209 w 5006176"/>
              <a:gd name="connsiteY5" fmla="*/ 5872 h 2275200"/>
              <a:gd name="connsiteX6" fmla="*/ 5006176 w 5006176"/>
              <a:gd name="connsiteY6" fmla="*/ 1137244 h 2275200"/>
              <a:gd name="connsiteX7" fmla="*/ 3985209 w 5006176"/>
              <a:gd name="connsiteY7" fmla="*/ 2268617 h 2275200"/>
              <a:gd name="connsiteX8" fmla="*/ 3962400 w 5006176"/>
              <a:gd name="connsiteY8" fmla="*/ 2269769 h 2275200"/>
              <a:gd name="connsiteX9" fmla="*/ 3962400 w 5006176"/>
              <a:gd name="connsiteY9" fmla="*/ 2275200 h 2275200"/>
              <a:gd name="connsiteX10" fmla="*/ 1131488 w 5006176"/>
              <a:gd name="connsiteY10" fmla="*/ 2275200 h 2275200"/>
              <a:gd name="connsiteX11" fmla="*/ 1131488 w 5006176"/>
              <a:gd name="connsiteY11" fmla="*/ 2274198 h 2275200"/>
              <a:gd name="connsiteX12" fmla="*/ 1020967 w 5006176"/>
              <a:gd name="connsiteY12" fmla="*/ 2268617 h 2275200"/>
              <a:gd name="connsiteX13" fmla="*/ 0 w 5006176"/>
              <a:gd name="connsiteY13" fmla="*/ 1137244 h 2275200"/>
              <a:gd name="connsiteX14" fmla="*/ 1020967 w 5006176"/>
              <a:gd name="connsiteY14" fmla="*/ 5872 h 2275200"/>
              <a:gd name="connsiteX15" fmla="*/ 1131488 w 5006176"/>
              <a:gd name="connsiteY15" fmla="*/ 291 h 22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6176" h="2275200">
                <a:moveTo>
                  <a:pt x="1131488" y="0"/>
                </a:moveTo>
                <a:lnTo>
                  <a:pt x="1137244" y="0"/>
                </a:lnTo>
                <a:lnTo>
                  <a:pt x="3868932" y="0"/>
                </a:lnTo>
                <a:lnTo>
                  <a:pt x="3962400" y="0"/>
                </a:lnTo>
                <a:lnTo>
                  <a:pt x="3962400" y="4720"/>
                </a:lnTo>
                <a:lnTo>
                  <a:pt x="3985209" y="5872"/>
                </a:lnTo>
                <a:cubicBezTo>
                  <a:pt x="4558672" y="64110"/>
                  <a:pt x="5006176" y="548416"/>
                  <a:pt x="5006176" y="1137244"/>
                </a:cubicBezTo>
                <a:cubicBezTo>
                  <a:pt x="5006176" y="1726073"/>
                  <a:pt x="4558672" y="2210379"/>
                  <a:pt x="3985209" y="2268617"/>
                </a:cubicBezTo>
                <a:lnTo>
                  <a:pt x="3962400" y="2269769"/>
                </a:lnTo>
                <a:lnTo>
                  <a:pt x="3962400" y="2275200"/>
                </a:lnTo>
                <a:lnTo>
                  <a:pt x="1131488" y="2275200"/>
                </a:lnTo>
                <a:lnTo>
                  <a:pt x="1131488" y="2274198"/>
                </a:lnTo>
                <a:lnTo>
                  <a:pt x="1020967" y="2268617"/>
                </a:lnTo>
                <a:cubicBezTo>
                  <a:pt x="447504" y="2210379"/>
                  <a:pt x="0" y="1726073"/>
                  <a:pt x="0" y="1137244"/>
                </a:cubicBezTo>
                <a:cubicBezTo>
                  <a:pt x="0" y="548416"/>
                  <a:pt x="447504" y="64110"/>
                  <a:pt x="1020967" y="5872"/>
                </a:cubicBezTo>
                <a:lnTo>
                  <a:pt x="1131488" y="291"/>
                </a:lnTo>
                <a:close/>
              </a:path>
            </a:pathLst>
          </a:custGeom>
          <a:solidFill>
            <a:srgbClr val="8CB791"/>
          </a:solidFill>
          <a:ln w="19050">
            <a:solidFill>
              <a:srgbClr val="48584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ko-KR" sz="3000" dirty="0">
                <a:latin typeface="Tlab 레트로라이프" panose="020B0600000101010101" charset="-127"/>
                <a:ea typeface="Tlab 레트로라이프" panose="020B0600000101010101" charset="-127"/>
              </a:rPr>
              <a:t>Individual Variation in</a:t>
            </a:r>
            <a:br>
              <a:rPr lang="en-US" altLang="ko-KR" sz="3000" dirty="0">
                <a:latin typeface="Tlab 레트로라이프" panose="020B0600000101010101" charset="-127"/>
                <a:ea typeface="Tlab 레트로라이프" panose="020B0600000101010101" charset="-127"/>
              </a:rPr>
            </a:br>
            <a:r>
              <a:rPr lang="en-US" altLang="ko-KR" sz="3000" dirty="0">
                <a:latin typeface="Tlab 레트로라이프" panose="020B0600000101010101" charset="-127"/>
                <a:ea typeface="Tlab 레트로라이프" panose="020B0600000101010101" charset="-127"/>
              </a:rPr>
              <a:t>Stress Response</a:t>
            </a:r>
            <a:endParaRPr lang="ko-KR" altLang="en-US" sz="3000" dirty="0">
              <a:latin typeface="Tlab 레트로라이프" panose="020B0600000101010101" charset="-127"/>
              <a:ea typeface="Tlab 레트로라이프" panose="020B0600000101010101" charset="-127"/>
            </a:endParaRPr>
          </a:p>
        </p:txBody>
      </p:sp>
      <p:sp>
        <p:nvSpPr>
          <p:cNvPr id="27" name="TextBox 27">
            <a:extLst>
              <a:ext uri="{FF2B5EF4-FFF2-40B4-BE49-F238E27FC236}">
                <a16:creationId xmlns:a16="http://schemas.microsoft.com/office/drawing/2014/main" id="{20B22710-B7F9-B2D9-049C-481DF45A87A3}"/>
              </a:ext>
            </a:extLst>
          </p:cNvPr>
          <p:cNvSpPr txBox="1"/>
          <p:nvPr/>
        </p:nvSpPr>
        <p:spPr>
          <a:xfrm>
            <a:off x="3870789" y="1401775"/>
            <a:ext cx="6110274"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Introduction</a:t>
            </a:r>
          </a:p>
        </p:txBody>
      </p:sp>
      <p:sp>
        <p:nvSpPr>
          <p:cNvPr id="30" name="TextBox 30">
            <a:extLst>
              <a:ext uri="{FF2B5EF4-FFF2-40B4-BE49-F238E27FC236}">
                <a16:creationId xmlns:a16="http://schemas.microsoft.com/office/drawing/2014/main" id="{E079C4D7-D1A8-F36B-6356-794E2934725F}"/>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dirty="0">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id="38" name="Freeform 25">
            <a:extLst>
              <a:ext uri="{FF2B5EF4-FFF2-40B4-BE49-F238E27FC236}">
                <a16:creationId xmlns:a16="http://schemas.microsoft.com/office/drawing/2014/main" id="{8E73C338-87DD-C513-D2A5-F1FE3674144B}"/>
              </a:ext>
            </a:extLst>
          </p:cNvPr>
          <p:cNvSpPr>
            <a:spLocks noChangeAspect="1"/>
          </p:cNvSpPr>
          <p:nvPr/>
        </p:nvSpPr>
        <p:spPr>
          <a:xfrm>
            <a:off x="2676000"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2BA"/>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Same</a:t>
            </a:r>
            <a:br>
              <a:rPr lang="en-US" altLang="ko-KR" sz="3000" dirty="0">
                <a:solidFill>
                  <a:schemeClr val="bg1"/>
                </a:solidFill>
                <a:latin typeface="Tlab 레트로라이프" panose="020B0600000101010101" charset="-127"/>
                <a:ea typeface="Tlab 레트로라이프" panose="020B0600000101010101" charset="-127"/>
              </a:rPr>
            </a:br>
            <a:r>
              <a:rPr lang="en-US" altLang="ko-KR" sz="3000" dirty="0">
                <a:solidFill>
                  <a:schemeClr val="bg1"/>
                </a:solidFill>
                <a:latin typeface="Tlab 레트로라이프" panose="020B0600000101010101" charset="-127"/>
                <a:ea typeface="Tlab 레트로라이프" panose="020B0600000101010101" charset="-127"/>
              </a:rPr>
              <a:t>Situation</a:t>
            </a:r>
          </a:p>
        </p:txBody>
      </p:sp>
      <p:sp>
        <p:nvSpPr>
          <p:cNvPr id="46" name="Freeform 25">
            <a:extLst>
              <a:ext uri="{FF2B5EF4-FFF2-40B4-BE49-F238E27FC236}">
                <a16:creationId xmlns:a16="http://schemas.microsoft.com/office/drawing/2014/main" id="{EFA78D6A-CFD6-703A-F559-FB8B82915DF9}"/>
              </a:ext>
            </a:extLst>
          </p:cNvPr>
          <p:cNvSpPr>
            <a:spLocks noChangeAspect="1"/>
          </p:cNvSpPr>
          <p:nvPr/>
        </p:nvSpPr>
        <p:spPr>
          <a:xfrm>
            <a:off x="13338628" y="3476100"/>
            <a:ext cx="2268000" cy="22680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87D"/>
          </a:solidFill>
          <a:ln w="19050" cap="sq">
            <a:solidFill>
              <a:srgbClr val="485849"/>
            </a:solidFill>
            <a:prstDash val="solid"/>
            <a:miter/>
          </a:ln>
        </p:spPr>
        <p:txBody>
          <a:bodyPr anchor="ctr" anchorCtr="0">
            <a:normAutofit/>
          </a:bodyPr>
          <a:lstStyle/>
          <a:p>
            <a:pPr algn="ctr"/>
            <a:r>
              <a:rPr lang="en-US" altLang="ko-KR" sz="3000" dirty="0">
                <a:solidFill>
                  <a:schemeClr val="bg1"/>
                </a:solidFill>
                <a:latin typeface="Tlab 레트로라이프" panose="020B0600000101010101" charset="-127"/>
                <a:ea typeface="Tlab 레트로라이프" panose="020B0600000101010101" charset="-127"/>
              </a:rPr>
              <a:t>Sleep</a:t>
            </a:r>
          </a:p>
          <a:p>
            <a:pPr algn="ctr"/>
            <a:r>
              <a:rPr lang="en-US" altLang="ko-KR" sz="3000" dirty="0">
                <a:solidFill>
                  <a:schemeClr val="bg1"/>
                </a:solidFill>
                <a:latin typeface="Tlab 레트로라이프" panose="020B0600000101010101" charset="-127"/>
                <a:ea typeface="Tlab 레트로라이프" panose="020B0600000101010101" charset="-127"/>
              </a:rPr>
              <a:t>Habits</a:t>
            </a:r>
          </a:p>
        </p:txBody>
      </p:sp>
      <p:pic>
        <p:nvPicPr>
          <p:cNvPr id="2" name="그림 1" descr="그래픽, 스크린샷, 폰트, 라인이(가) 표시된 사진&#10;&#10;AI가 생성한 콘텐츠는 부정확할 수 있습니다.">
            <a:extLst>
              <a:ext uri="{FF2B5EF4-FFF2-40B4-BE49-F238E27FC236}">
                <a16:creationId xmlns:a16="http://schemas.microsoft.com/office/drawing/2014/main" id="{911E8F47-C3AE-26DE-B822-7317264564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6120555"/>
            <a:ext cx="1620000" cy="1620000"/>
          </a:xfrm>
          <a:prstGeom prst="rect">
            <a:avLst/>
          </a:prstGeom>
        </p:spPr>
      </p:pic>
      <p:grpSp>
        <p:nvGrpSpPr>
          <p:cNvPr id="9" name="그룹 8">
            <a:extLst>
              <a:ext uri="{FF2B5EF4-FFF2-40B4-BE49-F238E27FC236}">
                <a16:creationId xmlns:a16="http://schemas.microsoft.com/office/drawing/2014/main" id="{58AAAE42-FCB0-2F42-0FF8-3008CB544C09}"/>
              </a:ext>
            </a:extLst>
          </p:cNvPr>
          <p:cNvGrpSpPr/>
          <p:nvPr/>
        </p:nvGrpSpPr>
        <p:grpSpPr>
          <a:xfrm>
            <a:off x="7143000" y="6120555"/>
            <a:ext cx="4002000" cy="1620000"/>
            <a:chOff x="7143000" y="6084004"/>
            <a:chExt cx="4002000" cy="1620000"/>
          </a:xfrm>
        </p:grpSpPr>
        <p:pic>
          <p:nvPicPr>
            <p:cNvPr id="4" name="그림 3" descr="블랙, 어둠이(가) 표시된 사진&#10;&#10;AI가 생성한 콘텐츠는 부정확할 수 있습니다.">
              <a:extLst>
                <a:ext uri="{FF2B5EF4-FFF2-40B4-BE49-F238E27FC236}">
                  <a16:creationId xmlns:a16="http://schemas.microsoft.com/office/drawing/2014/main" id="{218E345B-B6A2-B521-B767-5BD099B6C0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00" y="6084004"/>
              <a:ext cx="1620000" cy="1620000"/>
            </a:xfrm>
            <a:prstGeom prst="rect">
              <a:avLst/>
            </a:prstGeom>
          </p:spPr>
        </p:pic>
        <p:pic>
          <p:nvPicPr>
            <p:cNvPr id="5" name="그림 4" descr="블랙, 어둠이(가) 표시된 사진&#10;&#10;AI가 생성한 콘텐츠는 부정확할 수 있습니다.">
              <a:extLst>
                <a:ext uri="{FF2B5EF4-FFF2-40B4-BE49-F238E27FC236}">
                  <a16:creationId xmlns:a16="http://schemas.microsoft.com/office/drawing/2014/main" id="{EDB1CFF1-4D8F-55AD-E4C4-AA7EFDE40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000" y="6084004"/>
              <a:ext cx="1620000" cy="1620000"/>
            </a:xfrm>
            <a:prstGeom prst="rect">
              <a:avLst/>
            </a:prstGeom>
          </p:spPr>
        </p:pic>
      </p:grpSp>
      <p:pic>
        <p:nvPicPr>
          <p:cNvPr id="7" name="그림 6" descr="시계, 친필이(가) 표시된 사진&#10;&#10;AI가 생성한 콘텐츠는 부정확할 수 있습니다.">
            <a:extLst>
              <a:ext uri="{FF2B5EF4-FFF2-40B4-BE49-F238E27FC236}">
                <a16:creationId xmlns:a16="http://schemas.microsoft.com/office/drawing/2014/main" id="{18859B28-0DF3-2E11-3FFD-0F652C31CF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92200" y="6120555"/>
            <a:ext cx="1620000" cy="1620000"/>
          </a:xfrm>
          <a:prstGeom prst="rect">
            <a:avLst/>
          </a:prstGeom>
        </p:spPr>
      </p:pic>
      <p:sp>
        <p:nvSpPr>
          <p:cNvPr id="13" name="TextBox 27">
            <a:extLst>
              <a:ext uri="{FF2B5EF4-FFF2-40B4-BE49-F238E27FC236}">
                <a16:creationId xmlns:a16="http://schemas.microsoft.com/office/drawing/2014/main" id="{68F7CB23-9A68-2B97-AFDA-917C441AFB5C}"/>
              </a:ext>
            </a:extLst>
          </p:cNvPr>
          <p:cNvSpPr txBox="1"/>
          <p:nvPr/>
        </p:nvSpPr>
        <p:spPr>
          <a:xfrm>
            <a:off x="3067800" y="7925517"/>
            <a:ext cx="1797842"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Final Exam</a:t>
            </a:r>
          </a:p>
        </p:txBody>
      </p:sp>
      <p:sp>
        <p:nvSpPr>
          <p:cNvPr id="14" name="TextBox 27">
            <a:extLst>
              <a:ext uri="{FF2B5EF4-FFF2-40B4-BE49-F238E27FC236}">
                <a16:creationId xmlns:a16="http://schemas.microsoft.com/office/drawing/2014/main" id="{FF3E8068-D77C-F4BA-7757-662B9F491C2F}"/>
              </a:ext>
            </a:extLst>
          </p:cNvPr>
          <p:cNvSpPr txBox="1"/>
          <p:nvPr/>
        </p:nvSpPr>
        <p:spPr>
          <a:xfrm>
            <a:off x="7157221" y="7926234"/>
            <a:ext cx="41148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 Stressful                 Mild</a:t>
            </a:r>
          </a:p>
        </p:txBody>
      </p:sp>
      <p:sp>
        <p:nvSpPr>
          <p:cNvPr id="15" name="TextBox 27">
            <a:extLst>
              <a:ext uri="{FF2B5EF4-FFF2-40B4-BE49-F238E27FC236}">
                <a16:creationId xmlns:a16="http://schemas.microsoft.com/office/drawing/2014/main" id="{9A9E48D9-35F8-4D52-9B78-0251C0B47297}"/>
              </a:ext>
            </a:extLst>
          </p:cNvPr>
          <p:cNvSpPr txBox="1"/>
          <p:nvPr/>
        </p:nvSpPr>
        <p:spPr>
          <a:xfrm>
            <a:off x="13563600" y="7925517"/>
            <a:ext cx="2057400" cy="369332"/>
          </a:xfrm>
          <a:prstGeom prst="rect">
            <a:avLst/>
          </a:prstGeom>
        </p:spPr>
        <p:txBody>
          <a:bodyPr wrap="square" lIns="0" tIns="0" rIns="0" bIns="0" rtlCol="0" anchor="t">
            <a:spAutoFit/>
          </a:bodyPr>
          <a:lstStyle/>
          <a:p>
            <a:pPr algn="l"/>
            <a:r>
              <a:rPr lang="en-US" sz="2400" dirty="0">
                <a:solidFill>
                  <a:srgbClr val="485849"/>
                </a:solidFill>
                <a:latin typeface="Tlab 레트로라이프"/>
                <a:ea typeface="Tlab 레트로라이프"/>
                <a:cs typeface="Tlab 레트로라이프"/>
                <a:sym typeface="Tlab 레트로라이프"/>
              </a:rPr>
              <a:t>Sleep Habits</a:t>
            </a:r>
          </a:p>
        </p:txBody>
      </p:sp>
      <p:sp>
        <p:nvSpPr>
          <p:cNvPr id="10" name="화살표: 왼쪽/오른쪽 9">
            <a:extLst>
              <a:ext uri="{FF2B5EF4-FFF2-40B4-BE49-F238E27FC236}">
                <a16:creationId xmlns:a16="http://schemas.microsoft.com/office/drawing/2014/main" id="{209646AF-972D-A3A6-51EB-2B59EEBBB5DA}"/>
              </a:ext>
            </a:extLst>
          </p:cNvPr>
          <p:cNvSpPr>
            <a:spLocks noChangeAspect="1"/>
          </p:cNvSpPr>
          <p:nvPr/>
        </p:nvSpPr>
        <p:spPr>
          <a:xfrm>
            <a:off x="11401800" y="6580789"/>
            <a:ext cx="2133600" cy="659422"/>
          </a:xfrm>
          <a:prstGeom prst="leftRightArrow">
            <a:avLst/>
          </a:prstGeom>
          <a:solidFill>
            <a:srgbClr val="485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265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grpSp>
        <p:nvGrpSpPr>
          <p:cNvPr id="100" name="Group 21">
            <a:extLst>
              <a:ext uri="{FF2B5EF4-FFF2-40B4-BE49-F238E27FC236}">
                <a16:creationId xmlns:a16="http://schemas.microsoft.com/office/drawing/2014/main" id="{9E764A7E-D45B-402D-7191-E4C31EF74922}"/>
              </a:ext>
            </a:extLst>
          </p:cNvPr>
          <p:cNvGrpSpPr>
            <a:grpSpLocks noChangeAspect="1"/>
          </p:cNvGrpSpPr>
          <p:nvPr/>
        </p:nvGrpSpPr>
        <p:grpSpPr>
          <a:xfrm>
            <a:off x="2209800" y="3393824"/>
            <a:ext cx="4947076" cy="1275004"/>
            <a:chOff x="0" y="0"/>
            <a:chExt cx="5034372" cy="1297502"/>
          </a:xfrm>
        </p:grpSpPr>
        <p:grpSp>
          <p:nvGrpSpPr>
            <p:cNvPr id="101" name="Group 22">
              <a:extLst>
                <a:ext uri="{FF2B5EF4-FFF2-40B4-BE49-F238E27FC236}">
                  <a16:creationId xmlns:a16="http://schemas.microsoft.com/office/drawing/2014/main" id="{BDBDC877-7A7A-F7D5-306A-C91A9384D294}"/>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6AC71567-1148-5AAE-C6E8-FEA0C3A3746E}"/>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E8A554CC-567C-593D-9666-D7D6E7AB4A8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2CF73731-391E-EEF1-1777-12C1A5F99CC8}"/>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7CF764FB-A5FB-BCB8-B2AB-737EAA007A7D}"/>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Analyze</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04" name="TextBox 27">
                <a:extLst>
                  <a:ext uri="{FF2B5EF4-FFF2-40B4-BE49-F238E27FC236}">
                    <a16:creationId xmlns:a16="http://schemas.microsoft.com/office/drawing/2014/main" id="{22789165-2AC9-6A87-004D-CA292559CEF8}"/>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D1E127E4-C66B-4F68-E572-2B9A2A849F8F}"/>
              </a:ext>
            </a:extLst>
          </p:cNvPr>
          <p:cNvSpPr txBox="1"/>
          <p:nvPr/>
        </p:nvSpPr>
        <p:spPr>
          <a:xfrm>
            <a:off x="7924800" y="3763417"/>
            <a:ext cx="9220200" cy="403059"/>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Analyze how sleep habit affect stress responses</a:t>
            </a:r>
          </a:p>
        </p:txBody>
      </p:sp>
      <p:sp>
        <p:nvSpPr>
          <p:cNvPr id="126" name="TextBox 47">
            <a:extLst>
              <a:ext uri="{FF2B5EF4-FFF2-40B4-BE49-F238E27FC236}">
                <a16:creationId xmlns:a16="http://schemas.microsoft.com/office/drawing/2014/main" id="{16A5A055-21D3-B307-1DD6-9ABB0A4A7F57}"/>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Build a predictive model that estimates expected stress levels based on an individual's sleep data</a:t>
            </a:r>
          </a:p>
        </p:txBody>
      </p:sp>
      <p:sp>
        <p:nvSpPr>
          <p:cNvPr id="127" name="TextBox 48">
            <a:extLst>
              <a:ext uri="{FF2B5EF4-FFF2-40B4-BE49-F238E27FC236}">
                <a16:creationId xmlns:a16="http://schemas.microsoft.com/office/drawing/2014/main" id="{ED304501-D4A7-7BCF-ABA9-0E084D0D66CD}"/>
              </a:ext>
            </a:extLst>
          </p:cNvPr>
          <p:cNvSpPr txBox="1"/>
          <p:nvPr/>
        </p:nvSpPr>
        <p:spPr>
          <a:xfrm>
            <a:off x="6761500" y="6986602"/>
            <a:ext cx="9220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Recommend sleep habit counseling when high stress levels are predicted based on sleep patterns</a:t>
            </a:r>
          </a:p>
        </p:txBody>
      </p:sp>
      <p:grpSp>
        <p:nvGrpSpPr>
          <p:cNvPr id="145" name="Group 28">
            <a:extLst>
              <a:ext uri="{FF2B5EF4-FFF2-40B4-BE49-F238E27FC236}">
                <a16:creationId xmlns:a16="http://schemas.microsoft.com/office/drawing/2014/main" id="{86CB4F06-1758-ECE3-0AE5-C38FA9BBA2AB}"/>
              </a:ext>
            </a:extLst>
          </p:cNvPr>
          <p:cNvGrpSpPr/>
          <p:nvPr/>
        </p:nvGrpSpPr>
        <p:grpSpPr>
          <a:xfrm>
            <a:off x="2233236" y="6950026"/>
            <a:ext cx="3775779" cy="973127"/>
            <a:chOff x="0" y="0"/>
            <a:chExt cx="5034372" cy="1297502"/>
          </a:xfrm>
        </p:grpSpPr>
        <p:grpSp>
          <p:nvGrpSpPr>
            <p:cNvPr id="146" name="Group 29">
              <a:extLst>
                <a:ext uri="{FF2B5EF4-FFF2-40B4-BE49-F238E27FC236}">
                  <a16:creationId xmlns:a16="http://schemas.microsoft.com/office/drawing/2014/main" id="{9A7C0C6A-5154-1C61-4725-16F60C8110BC}"/>
                </a:ext>
              </a:extLst>
            </p:cNvPr>
            <p:cNvGrpSpPr/>
            <p:nvPr/>
          </p:nvGrpSpPr>
          <p:grpSpPr>
            <a:xfrm>
              <a:off x="0" y="140471"/>
              <a:ext cx="4919290" cy="1157031"/>
              <a:chOff x="0" y="0"/>
              <a:chExt cx="971712" cy="228549"/>
            </a:xfrm>
          </p:grpSpPr>
          <p:sp>
            <p:nvSpPr>
              <p:cNvPr id="150" name="Freeform 30">
                <a:extLst>
                  <a:ext uri="{FF2B5EF4-FFF2-40B4-BE49-F238E27FC236}">
                    <a16:creationId xmlns:a16="http://schemas.microsoft.com/office/drawing/2014/main" id="{051E5028-D44B-92FF-AB05-5406F98F594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1" name="TextBox 31">
                <a:extLst>
                  <a:ext uri="{FF2B5EF4-FFF2-40B4-BE49-F238E27FC236}">
                    <a16:creationId xmlns:a16="http://schemas.microsoft.com/office/drawing/2014/main" id="{A0EBCBA0-0CB0-DB4C-2FD1-521E3E74E12D}"/>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47" name="Group 32">
              <a:extLst>
                <a:ext uri="{FF2B5EF4-FFF2-40B4-BE49-F238E27FC236}">
                  <a16:creationId xmlns:a16="http://schemas.microsoft.com/office/drawing/2014/main" id="{83FCF317-2366-0256-3E3E-160BDFC946AC}"/>
                </a:ext>
              </a:extLst>
            </p:cNvPr>
            <p:cNvGrpSpPr/>
            <p:nvPr/>
          </p:nvGrpSpPr>
          <p:grpSpPr>
            <a:xfrm>
              <a:off x="115082" y="0"/>
              <a:ext cx="4919290" cy="1157031"/>
              <a:chOff x="0" y="0"/>
              <a:chExt cx="971712" cy="228549"/>
            </a:xfrm>
          </p:grpSpPr>
          <p:sp>
            <p:nvSpPr>
              <p:cNvPr id="148" name="Freeform 33">
                <a:extLst>
                  <a:ext uri="{FF2B5EF4-FFF2-40B4-BE49-F238E27FC236}">
                    <a16:creationId xmlns:a16="http://schemas.microsoft.com/office/drawing/2014/main" id="{C2253FB9-C1D3-B2DD-1E55-E88072EDE62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Recommendation</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49" name="TextBox 34">
                <a:extLst>
                  <a:ext uri="{FF2B5EF4-FFF2-40B4-BE49-F238E27FC236}">
                    <a16:creationId xmlns:a16="http://schemas.microsoft.com/office/drawing/2014/main" id="{88439683-CCCC-C4D2-4732-FD5415B6EBD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2" name="그룹 1">
            <a:extLst>
              <a:ext uri="{FF2B5EF4-FFF2-40B4-BE49-F238E27FC236}">
                <a16:creationId xmlns:a16="http://schemas.microsoft.com/office/drawing/2014/main" id="{7EC65A7A-1A99-5767-AA3D-0DB1B53D923A}"/>
              </a:ext>
            </a:extLst>
          </p:cNvPr>
          <p:cNvGrpSpPr/>
          <p:nvPr/>
        </p:nvGrpSpPr>
        <p:grpSpPr>
          <a:xfrm>
            <a:off x="2209800" y="5262524"/>
            <a:ext cx="3775779" cy="973127"/>
            <a:chOff x="2209800" y="5262524"/>
            <a:chExt cx="3775779" cy="973127"/>
          </a:xfrm>
        </p:grpSpPr>
        <p:grpSp>
          <p:nvGrpSpPr>
            <p:cNvPr id="158" name="Group 35">
              <a:extLst>
                <a:ext uri="{FF2B5EF4-FFF2-40B4-BE49-F238E27FC236}">
                  <a16:creationId xmlns:a16="http://schemas.microsoft.com/office/drawing/2014/main" id="{5BCA3AF0-66EA-FAB6-4AAF-DAF36B576E7F}"/>
                </a:ext>
              </a:extLst>
            </p:cNvPr>
            <p:cNvGrpSpPr/>
            <p:nvPr/>
          </p:nvGrpSpPr>
          <p:grpSpPr>
            <a:xfrm>
              <a:off x="2209800" y="5367877"/>
              <a:ext cx="3689468" cy="867774"/>
              <a:chOff x="0" y="0"/>
              <a:chExt cx="971712" cy="228549"/>
            </a:xfrm>
          </p:grpSpPr>
          <p:sp>
            <p:nvSpPr>
              <p:cNvPr id="159" name="Freeform 36">
                <a:extLst>
                  <a:ext uri="{FF2B5EF4-FFF2-40B4-BE49-F238E27FC236}">
                    <a16:creationId xmlns:a16="http://schemas.microsoft.com/office/drawing/2014/main" id="{E6266562-5671-EC15-FDC4-A904A3D1623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60" name="TextBox 37">
                <a:extLst>
                  <a:ext uri="{FF2B5EF4-FFF2-40B4-BE49-F238E27FC236}">
                    <a16:creationId xmlns:a16="http://schemas.microsoft.com/office/drawing/2014/main" id="{AA477367-CB44-7F75-4CB1-A1617F0AC11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61" name="Group 38">
              <a:extLst>
                <a:ext uri="{FF2B5EF4-FFF2-40B4-BE49-F238E27FC236}">
                  <a16:creationId xmlns:a16="http://schemas.microsoft.com/office/drawing/2014/main" id="{FB1874CC-AEF7-2576-F2E2-F32EDBB4253C}"/>
                </a:ext>
              </a:extLst>
            </p:cNvPr>
            <p:cNvGrpSpPr>
              <a:grpSpLocks noChangeAspect="1"/>
            </p:cNvGrpSpPr>
            <p:nvPr/>
          </p:nvGrpSpPr>
          <p:grpSpPr>
            <a:xfrm>
              <a:off x="2296111" y="5262524"/>
              <a:ext cx="3689468" cy="867774"/>
              <a:chOff x="0" y="0"/>
              <a:chExt cx="971712" cy="228549"/>
            </a:xfrm>
          </p:grpSpPr>
          <p:sp>
            <p:nvSpPr>
              <p:cNvPr id="162" name="Freeform 39">
                <a:extLst>
                  <a:ext uri="{FF2B5EF4-FFF2-40B4-BE49-F238E27FC236}">
                    <a16:creationId xmlns:a16="http://schemas.microsoft.com/office/drawing/2014/main" id="{48BE2FC8-0318-0058-712A-33948BF5663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Predictive Model</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63" name="TextBox 40">
                <a:extLst>
                  <a:ext uri="{FF2B5EF4-FFF2-40B4-BE49-F238E27FC236}">
                    <a16:creationId xmlns:a16="http://schemas.microsoft.com/office/drawing/2014/main" id="{ADB70034-0AE9-6BAB-C343-9A7A273B557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92D6-145C-4780-48C6-4EE74A0306D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8FB25308-52F0-12C9-6136-FDB1B0419593}"/>
              </a:ext>
            </a:extLst>
          </p:cNvPr>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a:extLst>
              <a:ext uri="{FF2B5EF4-FFF2-40B4-BE49-F238E27FC236}">
                <a16:creationId xmlns:a16="http://schemas.microsoft.com/office/drawing/2014/main" id="{3B210E65-17A0-9822-A3BF-5DF5AA9122F5}"/>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grpSp>
        <p:nvGrpSpPr>
          <p:cNvPr id="100" name="Group 21">
            <a:extLst>
              <a:ext uri="{FF2B5EF4-FFF2-40B4-BE49-F238E27FC236}">
                <a16:creationId xmlns:a16="http://schemas.microsoft.com/office/drawing/2014/main" id="{31DD1BC6-DA94-7022-2D64-2B215064CB48}"/>
              </a:ext>
            </a:extLst>
          </p:cNvPr>
          <p:cNvGrpSpPr/>
          <p:nvPr/>
        </p:nvGrpSpPr>
        <p:grpSpPr>
          <a:xfrm>
            <a:off x="2209800" y="3695700"/>
            <a:ext cx="3775779" cy="973127"/>
            <a:chOff x="0" y="0"/>
            <a:chExt cx="5034372" cy="1297502"/>
          </a:xfrm>
        </p:grpSpPr>
        <p:grpSp>
          <p:nvGrpSpPr>
            <p:cNvPr id="101" name="Group 22">
              <a:extLst>
                <a:ext uri="{FF2B5EF4-FFF2-40B4-BE49-F238E27FC236}">
                  <a16:creationId xmlns:a16="http://schemas.microsoft.com/office/drawing/2014/main" id="{D0CF04DA-B069-E17C-9F9C-6DF3F42EDC03}"/>
                </a:ext>
              </a:extLst>
            </p:cNvPr>
            <p:cNvGrpSpPr/>
            <p:nvPr/>
          </p:nvGrpSpPr>
          <p:grpSpPr>
            <a:xfrm>
              <a:off x="0" y="140471"/>
              <a:ext cx="4919290" cy="1157031"/>
              <a:chOff x="0" y="0"/>
              <a:chExt cx="971712" cy="228549"/>
            </a:xfrm>
          </p:grpSpPr>
          <p:sp>
            <p:nvSpPr>
              <p:cNvPr id="105" name="Freeform 23">
                <a:extLst>
                  <a:ext uri="{FF2B5EF4-FFF2-40B4-BE49-F238E27FC236}">
                    <a16:creationId xmlns:a16="http://schemas.microsoft.com/office/drawing/2014/main" id="{25E3C7D6-6FA7-7E63-51AC-96D45EAFCDCA}"/>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6" name="TextBox 24">
                <a:extLst>
                  <a:ext uri="{FF2B5EF4-FFF2-40B4-BE49-F238E27FC236}">
                    <a16:creationId xmlns:a16="http://schemas.microsoft.com/office/drawing/2014/main" id="{D37890FC-3798-D1AD-2DF6-EBF71BD3B685}"/>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02" name="Group 25">
              <a:extLst>
                <a:ext uri="{FF2B5EF4-FFF2-40B4-BE49-F238E27FC236}">
                  <a16:creationId xmlns:a16="http://schemas.microsoft.com/office/drawing/2014/main" id="{EBDB7737-76B3-6A88-AFDE-B9D87AE2025C}"/>
                </a:ext>
              </a:extLst>
            </p:cNvPr>
            <p:cNvGrpSpPr/>
            <p:nvPr/>
          </p:nvGrpSpPr>
          <p:grpSpPr>
            <a:xfrm>
              <a:off x="115082" y="0"/>
              <a:ext cx="4919290" cy="1157031"/>
              <a:chOff x="0" y="0"/>
              <a:chExt cx="971712" cy="228549"/>
            </a:xfrm>
          </p:grpSpPr>
          <p:sp>
            <p:nvSpPr>
              <p:cNvPr id="103" name="Freeform 26">
                <a:extLst>
                  <a:ext uri="{FF2B5EF4-FFF2-40B4-BE49-F238E27FC236}">
                    <a16:creationId xmlns:a16="http://schemas.microsoft.com/office/drawing/2014/main" id="{2D58B867-23A6-B670-87DA-476F32FC7033}"/>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Analyze</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104" name="TextBox 27">
                <a:extLst>
                  <a:ext uri="{FF2B5EF4-FFF2-40B4-BE49-F238E27FC236}">
                    <a16:creationId xmlns:a16="http://schemas.microsoft.com/office/drawing/2014/main" id="{AAA884D5-0BA8-3528-9625-93AC800E927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2" name="그룹 1">
            <a:extLst>
              <a:ext uri="{FF2B5EF4-FFF2-40B4-BE49-F238E27FC236}">
                <a16:creationId xmlns:a16="http://schemas.microsoft.com/office/drawing/2014/main" id="{11F86AC6-1C56-ED9B-70EA-C97462ED0FB3}"/>
              </a:ext>
            </a:extLst>
          </p:cNvPr>
          <p:cNvGrpSpPr>
            <a:grpSpLocks noChangeAspect="1"/>
          </p:cNvGrpSpPr>
          <p:nvPr/>
        </p:nvGrpSpPr>
        <p:grpSpPr>
          <a:xfrm>
            <a:off x="2209800" y="5262523"/>
            <a:ext cx="4944733" cy="1274400"/>
            <a:chOff x="2209800" y="5262524"/>
            <a:chExt cx="3775779" cy="973127"/>
          </a:xfrm>
        </p:grpSpPr>
        <p:grpSp>
          <p:nvGrpSpPr>
            <p:cNvPr id="114" name="Group 35">
              <a:extLst>
                <a:ext uri="{FF2B5EF4-FFF2-40B4-BE49-F238E27FC236}">
                  <a16:creationId xmlns:a16="http://schemas.microsoft.com/office/drawing/2014/main" id="{1EC09EA8-A754-5405-6FB2-9E840317BD68}"/>
                </a:ext>
              </a:extLst>
            </p:cNvPr>
            <p:cNvGrpSpPr/>
            <p:nvPr/>
          </p:nvGrpSpPr>
          <p:grpSpPr>
            <a:xfrm>
              <a:off x="2209800" y="5367877"/>
              <a:ext cx="3689468" cy="867774"/>
              <a:chOff x="0" y="0"/>
              <a:chExt cx="971712" cy="228549"/>
            </a:xfrm>
          </p:grpSpPr>
          <p:sp>
            <p:nvSpPr>
              <p:cNvPr id="115" name="Freeform 36">
                <a:extLst>
                  <a:ext uri="{FF2B5EF4-FFF2-40B4-BE49-F238E27FC236}">
                    <a16:creationId xmlns:a16="http://schemas.microsoft.com/office/drawing/2014/main" id="{D43BF74F-13F7-9265-F9DD-52A421B47748}"/>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16" name="TextBox 37">
                <a:extLst>
                  <a:ext uri="{FF2B5EF4-FFF2-40B4-BE49-F238E27FC236}">
                    <a16:creationId xmlns:a16="http://schemas.microsoft.com/office/drawing/2014/main" id="{DCA9E24A-0EB1-9729-5A73-C5D8DF72F2C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7" name="Group 38">
              <a:extLst>
                <a:ext uri="{FF2B5EF4-FFF2-40B4-BE49-F238E27FC236}">
                  <a16:creationId xmlns:a16="http://schemas.microsoft.com/office/drawing/2014/main" id="{7E2C8637-A89D-1F6F-E915-3C2FA98818BD}"/>
                </a:ext>
              </a:extLst>
            </p:cNvPr>
            <p:cNvGrpSpPr>
              <a:grpSpLocks noChangeAspect="1"/>
            </p:cNvGrpSpPr>
            <p:nvPr/>
          </p:nvGrpSpPr>
          <p:grpSpPr>
            <a:xfrm>
              <a:off x="2296111" y="5262524"/>
              <a:ext cx="3689468" cy="867774"/>
              <a:chOff x="0" y="0"/>
              <a:chExt cx="971712" cy="228549"/>
            </a:xfrm>
          </p:grpSpPr>
          <p:sp>
            <p:nvSpPr>
              <p:cNvPr id="118" name="Freeform 39">
                <a:extLst>
                  <a:ext uri="{FF2B5EF4-FFF2-40B4-BE49-F238E27FC236}">
                    <a16:creationId xmlns:a16="http://schemas.microsoft.com/office/drawing/2014/main" id="{FB6045D6-BD9D-C41A-BDCE-E7DC88F0E70B}"/>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Predictive Model</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19" name="TextBox 40">
                <a:extLst>
                  <a:ext uri="{FF2B5EF4-FFF2-40B4-BE49-F238E27FC236}">
                    <a16:creationId xmlns:a16="http://schemas.microsoft.com/office/drawing/2014/main" id="{360805EC-600F-BB9D-AA59-D1D6D1D18D99}"/>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124" name="TextBox 45">
            <a:extLst>
              <a:ext uri="{FF2B5EF4-FFF2-40B4-BE49-F238E27FC236}">
                <a16:creationId xmlns:a16="http://schemas.microsoft.com/office/drawing/2014/main" id="{4D893016-E408-DEE6-D014-A659AC9C8061}"/>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Analyze how sleep habit affect stress responses</a:t>
            </a:r>
          </a:p>
        </p:txBody>
      </p:sp>
      <p:sp>
        <p:nvSpPr>
          <p:cNvPr id="126" name="TextBox 47">
            <a:extLst>
              <a:ext uri="{FF2B5EF4-FFF2-40B4-BE49-F238E27FC236}">
                <a16:creationId xmlns:a16="http://schemas.microsoft.com/office/drawing/2014/main" id="{B78838E3-E795-C0CC-F9D4-FA36E04AE006}"/>
              </a:ext>
            </a:extLst>
          </p:cNvPr>
          <p:cNvSpPr txBox="1"/>
          <p:nvPr/>
        </p:nvSpPr>
        <p:spPr>
          <a:xfrm>
            <a:off x="7924800" y="5430436"/>
            <a:ext cx="9129252"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Build a predictive model that estimates expected stress levels based on an individual's sleep data</a:t>
            </a:r>
          </a:p>
        </p:txBody>
      </p:sp>
      <p:sp>
        <p:nvSpPr>
          <p:cNvPr id="3" name="TextBox 48">
            <a:extLst>
              <a:ext uri="{FF2B5EF4-FFF2-40B4-BE49-F238E27FC236}">
                <a16:creationId xmlns:a16="http://schemas.microsoft.com/office/drawing/2014/main" id="{E3CFB1EE-EC07-BF2F-25CC-8E03B96C29CD}"/>
              </a:ext>
            </a:extLst>
          </p:cNvPr>
          <p:cNvSpPr txBox="1"/>
          <p:nvPr/>
        </p:nvSpPr>
        <p:spPr>
          <a:xfrm>
            <a:off x="6761500" y="6986602"/>
            <a:ext cx="92202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Recommend sleep habit counseling when high stress levels are predicted based on sleep patterns</a:t>
            </a:r>
          </a:p>
        </p:txBody>
      </p:sp>
      <p:grpSp>
        <p:nvGrpSpPr>
          <p:cNvPr id="4" name="Group 28">
            <a:extLst>
              <a:ext uri="{FF2B5EF4-FFF2-40B4-BE49-F238E27FC236}">
                <a16:creationId xmlns:a16="http://schemas.microsoft.com/office/drawing/2014/main" id="{5D13D781-93F6-DDE4-6F14-66E4897484D8}"/>
              </a:ext>
            </a:extLst>
          </p:cNvPr>
          <p:cNvGrpSpPr/>
          <p:nvPr/>
        </p:nvGrpSpPr>
        <p:grpSpPr>
          <a:xfrm>
            <a:off x="2233236" y="6950026"/>
            <a:ext cx="3775779" cy="973127"/>
            <a:chOff x="0" y="0"/>
            <a:chExt cx="5034372" cy="1297502"/>
          </a:xfrm>
        </p:grpSpPr>
        <p:grpSp>
          <p:nvGrpSpPr>
            <p:cNvPr id="5" name="Group 29">
              <a:extLst>
                <a:ext uri="{FF2B5EF4-FFF2-40B4-BE49-F238E27FC236}">
                  <a16:creationId xmlns:a16="http://schemas.microsoft.com/office/drawing/2014/main" id="{897BBFEC-F866-006C-5794-79FFD785C01E}"/>
                </a:ext>
              </a:extLst>
            </p:cNvPr>
            <p:cNvGrpSpPr/>
            <p:nvPr/>
          </p:nvGrpSpPr>
          <p:grpSpPr>
            <a:xfrm>
              <a:off x="0" y="140471"/>
              <a:ext cx="4919290" cy="1157031"/>
              <a:chOff x="0" y="0"/>
              <a:chExt cx="971712" cy="228549"/>
            </a:xfrm>
          </p:grpSpPr>
          <p:sp>
            <p:nvSpPr>
              <p:cNvPr id="9" name="Freeform 30">
                <a:extLst>
                  <a:ext uri="{FF2B5EF4-FFF2-40B4-BE49-F238E27FC236}">
                    <a16:creationId xmlns:a16="http://schemas.microsoft.com/office/drawing/2014/main" id="{D36E4119-E409-9ED3-A21B-C8C8C489EC4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0" name="TextBox 31">
                <a:extLst>
                  <a:ext uri="{FF2B5EF4-FFF2-40B4-BE49-F238E27FC236}">
                    <a16:creationId xmlns:a16="http://schemas.microsoft.com/office/drawing/2014/main" id="{74DEB1E0-BBE1-511A-62DE-10BF1994375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6" name="Group 32">
              <a:extLst>
                <a:ext uri="{FF2B5EF4-FFF2-40B4-BE49-F238E27FC236}">
                  <a16:creationId xmlns:a16="http://schemas.microsoft.com/office/drawing/2014/main" id="{D25C8801-69A1-4653-71A7-5934D886C483}"/>
                </a:ext>
              </a:extLst>
            </p:cNvPr>
            <p:cNvGrpSpPr/>
            <p:nvPr/>
          </p:nvGrpSpPr>
          <p:grpSpPr>
            <a:xfrm>
              <a:off x="115082" y="0"/>
              <a:ext cx="4919290" cy="1157031"/>
              <a:chOff x="0" y="0"/>
              <a:chExt cx="971712" cy="228549"/>
            </a:xfrm>
          </p:grpSpPr>
          <p:sp>
            <p:nvSpPr>
              <p:cNvPr id="7" name="Freeform 33">
                <a:extLst>
                  <a:ext uri="{FF2B5EF4-FFF2-40B4-BE49-F238E27FC236}">
                    <a16:creationId xmlns:a16="http://schemas.microsoft.com/office/drawing/2014/main" id="{48D35998-BC5D-ABFF-7323-A381D5DCD65F}"/>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Recommendation</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8" name="TextBox 34">
                <a:extLst>
                  <a:ext uri="{FF2B5EF4-FFF2-40B4-BE49-F238E27FC236}">
                    <a16:creationId xmlns:a16="http://schemas.microsoft.com/office/drawing/2014/main" id="{B71D3489-32B0-1CB6-A051-7D7B0AED233F}"/>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extLst>
      <p:ext uri="{BB962C8B-B14F-4D97-AF65-F5344CB8AC3E}">
        <p14:creationId xmlns:p14="http://schemas.microsoft.com/office/powerpoint/2010/main" val="200850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2B5E1-1568-1CCD-0BAB-C055CD0D3B4D}"/>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16FD6576-29D0-E185-2634-3D841C3855AA}"/>
              </a:ext>
            </a:extLst>
          </p:cNvPr>
          <p:cNvSpPr txBox="1"/>
          <p:nvPr/>
        </p:nvSpPr>
        <p:spPr>
          <a:xfrm>
            <a:off x="4041626" y="1388861"/>
            <a:ext cx="11198374" cy="1211870"/>
          </a:xfrm>
          <a:prstGeom prst="rect">
            <a:avLst/>
          </a:prstGeom>
        </p:spPr>
        <p:txBody>
          <a:bodyPr wrap="square"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Research Objective</a:t>
            </a:r>
          </a:p>
        </p:txBody>
      </p:sp>
      <p:sp>
        <p:nvSpPr>
          <p:cNvPr id="20" name="TextBox 20">
            <a:extLst>
              <a:ext uri="{FF2B5EF4-FFF2-40B4-BE49-F238E27FC236}">
                <a16:creationId xmlns:a16="http://schemas.microsoft.com/office/drawing/2014/main" id="{DDC405F4-B952-B125-C640-93E73FFD055D}"/>
              </a:ext>
            </a:extLst>
          </p:cNvPr>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02</a:t>
            </a:r>
          </a:p>
        </p:txBody>
      </p:sp>
      <p:sp>
        <p:nvSpPr>
          <p:cNvPr id="127" name="TextBox 48">
            <a:extLst>
              <a:ext uri="{FF2B5EF4-FFF2-40B4-BE49-F238E27FC236}">
                <a16:creationId xmlns:a16="http://schemas.microsoft.com/office/drawing/2014/main" id="{22883C8F-7477-C556-A590-E28C9A269543}"/>
              </a:ext>
            </a:extLst>
          </p:cNvPr>
          <p:cNvSpPr txBox="1"/>
          <p:nvPr/>
        </p:nvSpPr>
        <p:spPr>
          <a:xfrm>
            <a:off x="7924800" y="7137503"/>
            <a:ext cx="9448800" cy="800604"/>
          </a:xfrm>
          <a:prstGeom prst="rect">
            <a:avLst/>
          </a:prstGeom>
        </p:spPr>
        <p:txBody>
          <a:bodyPr wrap="square" lIns="0" tIns="0" rIns="0" bIns="0" rtlCol="0" anchor="t">
            <a:spAutoFit/>
          </a:bodyPr>
          <a:lstStyle/>
          <a:p>
            <a:pPr algn="l">
              <a:lnSpc>
                <a:spcPts val="3079"/>
              </a:lnSpc>
            </a:pPr>
            <a:r>
              <a:rPr lang="en-US" sz="3000" dirty="0">
                <a:solidFill>
                  <a:srgbClr val="485849"/>
                </a:solidFill>
                <a:highlight>
                  <a:srgbClr val="C7D1AB"/>
                </a:highlight>
                <a:latin typeface="TDTD순고딕"/>
                <a:ea typeface="TDTD순고딕"/>
                <a:cs typeface="TDTD순고딕"/>
                <a:sym typeface="TDTD순고딕"/>
              </a:rPr>
              <a:t>Recommend sleep habit counseling when high stress levels are predicted based on sleep patterns</a:t>
            </a:r>
          </a:p>
        </p:txBody>
      </p:sp>
      <p:grpSp>
        <p:nvGrpSpPr>
          <p:cNvPr id="2" name="Group 21">
            <a:extLst>
              <a:ext uri="{FF2B5EF4-FFF2-40B4-BE49-F238E27FC236}">
                <a16:creationId xmlns:a16="http://schemas.microsoft.com/office/drawing/2014/main" id="{E5AF7C13-A227-86B5-9FDF-3F6C4BEB2ACB}"/>
              </a:ext>
            </a:extLst>
          </p:cNvPr>
          <p:cNvGrpSpPr/>
          <p:nvPr/>
        </p:nvGrpSpPr>
        <p:grpSpPr>
          <a:xfrm>
            <a:off x="2209800" y="3695700"/>
            <a:ext cx="3775779" cy="973127"/>
            <a:chOff x="0" y="0"/>
            <a:chExt cx="5034372" cy="1297502"/>
          </a:xfrm>
        </p:grpSpPr>
        <p:grpSp>
          <p:nvGrpSpPr>
            <p:cNvPr id="3" name="Group 22">
              <a:extLst>
                <a:ext uri="{FF2B5EF4-FFF2-40B4-BE49-F238E27FC236}">
                  <a16:creationId xmlns:a16="http://schemas.microsoft.com/office/drawing/2014/main" id="{3E29CF47-075D-BE83-076C-B94CB12D1819}"/>
                </a:ext>
              </a:extLst>
            </p:cNvPr>
            <p:cNvGrpSpPr/>
            <p:nvPr/>
          </p:nvGrpSpPr>
          <p:grpSpPr>
            <a:xfrm>
              <a:off x="0" y="140471"/>
              <a:ext cx="4919290" cy="1157031"/>
              <a:chOff x="0" y="0"/>
              <a:chExt cx="971712" cy="228549"/>
            </a:xfrm>
          </p:grpSpPr>
          <p:sp>
            <p:nvSpPr>
              <p:cNvPr id="7" name="Freeform 23">
                <a:extLst>
                  <a:ext uri="{FF2B5EF4-FFF2-40B4-BE49-F238E27FC236}">
                    <a16:creationId xmlns:a16="http://schemas.microsoft.com/office/drawing/2014/main" id="{9C147746-8D64-BDC7-083B-0D012D9B9E42}"/>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8" name="TextBox 24">
                <a:extLst>
                  <a:ext uri="{FF2B5EF4-FFF2-40B4-BE49-F238E27FC236}">
                    <a16:creationId xmlns:a16="http://schemas.microsoft.com/office/drawing/2014/main" id="{E5CB62F1-7372-F382-F265-5BE738B0C1FE}"/>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4" name="Group 25">
              <a:extLst>
                <a:ext uri="{FF2B5EF4-FFF2-40B4-BE49-F238E27FC236}">
                  <a16:creationId xmlns:a16="http://schemas.microsoft.com/office/drawing/2014/main" id="{5F30B925-1EF3-0449-D790-1425BC0AAC68}"/>
                </a:ext>
              </a:extLst>
            </p:cNvPr>
            <p:cNvGrpSpPr/>
            <p:nvPr/>
          </p:nvGrpSpPr>
          <p:grpSpPr>
            <a:xfrm>
              <a:off x="115082" y="0"/>
              <a:ext cx="4919290" cy="1157031"/>
              <a:chOff x="0" y="0"/>
              <a:chExt cx="971712" cy="228549"/>
            </a:xfrm>
          </p:grpSpPr>
          <p:sp>
            <p:nvSpPr>
              <p:cNvPr id="5" name="Freeform 26">
                <a:extLst>
                  <a:ext uri="{FF2B5EF4-FFF2-40B4-BE49-F238E27FC236}">
                    <a16:creationId xmlns:a16="http://schemas.microsoft.com/office/drawing/2014/main" id="{2F362D28-91CE-C8BE-A470-D44868CABC3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Analyze</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6" name="TextBox 27">
                <a:extLst>
                  <a:ext uri="{FF2B5EF4-FFF2-40B4-BE49-F238E27FC236}">
                    <a16:creationId xmlns:a16="http://schemas.microsoft.com/office/drawing/2014/main" id="{801377A4-0707-281B-B240-D80B810C20F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grpSp>
        <p:nvGrpSpPr>
          <p:cNvPr id="9" name="Group 28">
            <a:extLst>
              <a:ext uri="{FF2B5EF4-FFF2-40B4-BE49-F238E27FC236}">
                <a16:creationId xmlns:a16="http://schemas.microsoft.com/office/drawing/2014/main" id="{D2975446-C9EB-20F8-7068-00E470E1F45B}"/>
              </a:ext>
            </a:extLst>
          </p:cNvPr>
          <p:cNvGrpSpPr>
            <a:grpSpLocks noChangeAspect="1"/>
          </p:cNvGrpSpPr>
          <p:nvPr/>
        </p:nvGrpSpPr>
        <p:grpSpPr>
          <a:xfrm>
            <a:off x="2233236" y="6950025"/>
            <a:ext cx="4944733" cy="1274400"/>
            <a:chOff x="0" y="0"/>
            <a:chExt cx="5034372" cy="1297502"/>
          </a:xfrm>
        </p:grpSpPr>
        <p:grpSp>
          <p:nvGrpSpPr>
            <p:cNvPr id="10" name="Group 29">
              <a:extLst>
                <a:ext uri="{FF2B5EF4-FFF2-40B4-BE49-F238E27FC236}">
                  <a16:creationId xmlns:a16="http://schemas.microsoft.com/office/drawing/2014/main" id="{6C139DCC-6E39-F9D7-BB70-AC09B750ECAE}"/>
                </a:ext>
              </a:extLst>
            </p:cNvPr>
            <p:cNvGrpSpPr/>
            <p:nvPr/>
          </p:nvGrpSpPr>
          <p:grpSpPr>
            <a:xfrm>
              <a:off x="0" y="140471"/>
              <a:ext cx="4919290" cy="1157031"/>
              <a:chOff x="0" y="0"/>
              <a:chExt cx="971712" cy="228549"/>
            </a:xfrm>
          </p:grpSpPr>
          <p:sp>
            <p:nvSpPr>
              <p:cNvPr id="14" name="Freeform 30">
                <a:extLst>
                  <a:ext uri="{FF2B5EF4-FFF2-40B4-BE49-F238E27FC236}">
                    <a16:creationId xmlns:a16="http://schemas.microsoft.com/office/drawing/2014/main" id="{923B44FB-CB40-4880-04E7-EF33FEAAE6C1}"/>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15" name="TextBox 31">
                <a:extLst>
                  <a:ext uri="{FF2B5EF4-FFF2-40B4-BE49-F238E27FC236}">
                    <a16:creationId xmlns:a16="http://schemas.microsoft.com/office/drawing/2014/main" id="{5C9E3D80-B5DD-E57A-0342-24DE2DD75E00}"/>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11" name="Group 32">
              <a:extLst>
                <a:ext uri="{FF2B5EF4-FFF2-40B4-BE49-F238E27FC236}">
                  <a16:creationId xmlns:a16="http://schemas.microsoft.com/office/drawing/2014/main" id="{857720DE-DA64-1050-CF7D-E4C3B07FE348}"/>
                </a:ext>
              </a:extLst>
            </p:cNvPr>
            <p:cNvGrpSpPr/>
            <p:nvPr/>
          </p:nvGrpSpPr>
          <p:grpSpPr>
            <a:xfrm>
              <a:off x="115082" y="0"/>
              <a:ext cx="4919290" cy="1157031"/>
              <a:chOff x="0" y="0"/>
              <a:chExt cx="971712" cy="228549"/>
            </a:xfrm>
          </p:grpSpPr>
          <p:sp>
            <p:nvSpPr>
              <p:cNvPr id="12" name="Freeform 33">
                <a:extLst>
                  <a:ext uri="{FF2B5EF4-FFF2-40B4-BE49-F238E27FC236}">
                    <a16:creationId xmlns:a16="http://schemas.microsoft.com/office/drawing/2014/main" id="{7A09B7DA-F03F-1788-91BD-E2C8BD6278D7}"/>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txBody>
              <a:bodyPr anchor="ctr" anchorCtr="0"/>
              <a:lstStyle/>
              <a:p>
                <a:pPr algn="ctr"/>
                <a:r>
                  <a:rPr lang="en-US" altLang="ko-KR" sz="4000" dirty="0">
                    <a:solidFill>
                      <a:schemeClr val="bg1"/>
                    </a:solidFill>
                    <a:latin typeface="Tlab 레트로라이프" panose="020B0600000101010101" charset="-127"/>
                    <a:ea typeface="Tlab 레트로라이프" panose="020B0600000101010101" charset="-127"/>
                  </a:rPr>
                  <a:t>Recommendation</a:t>
                </a:r>
                <a:endParaRPr lang="ko-KR" altLang="en-US" sz="4000" dirty="0">
                  <a:solidFill>
                    <a:schemeClr val="bg1"/>
                  </a:solidFill>
                  <a:latin typeface="Tlab 레트로라이프" panose="020B0600000101010101" charset="-127"/>
                  <a:ea typeface="Tlab 레트로라이프" panose="020B0600000101010101" charset="-127"/>
                </a:endParaRPr>
              </a:p>
            </p:txBody>
          </p:sp>
          <p:sp>
            <p:nvSpPr>
              <p:cNvPr id="13" name="TextBox 34">
                <a:extLst>
                  <a:ext uri="{FF2B5EF4-FFF2-40B4-BE49-F238E27FC236}">
                    <a16:creationId xmlns:a16="http://schemas.microsoft.com/office/drawing/2014/main" id="{D039EDFF-45AC-D491-6FC0-76A7B687B7A3}"/>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
        <p:nvSpPr>
          <p:cNvPr id="24" name="TextBox 45">
            <a:extLst>
              <a:ext uri="{FF2B5EF4-FFF2-40B4-BE49-F238E27FC236}">
                <a16:creationId xmlns:a16="http://schemas.microsoft.com/office/drawing/2014/main" id="{BBF9921B-5A9B-A0CE-1916-BF7A158FEAD0}"/>
              </a:ext>
            </a:extLst>
          </p:cNvPr>
          <p:cNvSpPr txBox="1"/>
          <p:nvPr/>
        </p:nvSpPr>
        <p:spPr>
          <a:xfrm>
            <a:off x="6755637" y="3936778"/>
            <a:ext cx="7792700" cy="385618"/>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Analyze how sleep habit affect stress responses</a:t>
            </a:r>
          </a:p>
        </p:txBody>
      </p:sp>
      <p:sp>
        <p:nvSpPr>
          <p:cNvPr id="25" name="TextBox 47">
            <a:extLst>
              <a:ext uri="{FF2B5EF4-FFF2-40B4-BE49-F238E27FC236}">
                <a16:creationId xmlns:a16="http://schemas.microsoft.com/office/drawing/2014/main" id="{927850A6-5A18-6C9D-0348-2BB138033B8C}"/>
              </a:ext>
            </a:extLst>
          </p:cNvPr>
          <p:cNvSpPr txBox="1"/>
          <p:nvPr/>
        </p:nvSpPr>
        <p:spPr>
          <a:xfrm>
            <a:off x="6761500" y="5310087"/>
            <a:ext cx="7792700" cy="783163"/>
          </a:xfrm>
          <a:prstGeom prst="rect">
            <a:avLst/>
          </a:prstGeom>
        </p:spPr>
        <p:txBody>
          <a:bodyPr wrap="square" lIns="0" tIns="0" rIns="0" bIns="0" rtlCol="0" anchor="t">
            <a:spAutoFit/>
          </a:bodyPr>
          <a:lstStyle/>
          <a:p>
            <a:pPr algn="l">
              <a:lnSpc>
                <a:spcPts val="3079"/>
              </a:lnSpc>
            </a:pPr>
            <a:r>
              <a:rPr lang="en-US" sz="2500" dirty="0">
                <a:solidFill>
                  <a:srgbClr val="AACAAE"/>
                </a:solidFill>
                <a:latin typeface="TDTD순고딕"/>
                <a:ea typeface="TDTD순고딕"/>
                <a:cs typeface="TDTD순고딕"/>
                <a:sym typeface="TDTD순고딕"/>
              </a:rPr>
              <a:t>Build a predictive model that estimates expected stress levels based on an individual's sleep data</a:t>
            </a:r>
          </a:p>
        </p:txBody>
      </p:sp>
      <p:grpSp>
        <p:nvGrpSpPr>
          <p:cNvPr id="26" name="그룹 25">
            <a:extLst>
              <a:ext uri="{FF2B5EF4-FFF2-40B4-BE49-F238E27FC236}">
                <a16:creationId xmlns:a16="http://schemas.microsoft.com/office/drawing/2014/main" id="{E5AFC097-0256-50FF-CEE6-5E814271F3B1}"/>
              </a:ext>
            </a:extLst>
          </p:cNvPr>
          <p:cNvGrpSpPr/>
          <p:nvPr/>
        </p:nvGrpSpPr>
        <p:grpSpPr>
          <a:xfrm>
            <a:off x="2209800" y="5262524"/>
            <a:ext cx="3775779" cy="973127"/>
            <a:chOff x="2209800" y="5262524"/>
            <a:chExt cx="3775779" cy="973127"/>
          </a:xfrm>
        </p:grpSpPr>
        <p:grpSp>
          <p:nvGrpSpPr>
            <p:cNvPr id="27" name="Group 35">
              <a:extLst>
                <a:ext uri="{FF2B5EF4-FFF2-40B4-BE49-F238E27FC236}">
                  <a16:creationId xmlns:a16="http://schemas.microsoft.com/office/drawing/2014/main" id="{9611E6A7-5423-8B25-5532-1E29409B8334}"/>
                </a:ext>
              </a:extLst>
            </p:cNvPr>
            <p:cNvGrpSpPr/>
            <p:nvPr/>
          </p:nvGrpSpPr>
          <p:grpSpPr>
            <a:xfrm>
              <a:off x="2209800" y="5367877"/>
              <a:ext cx="3689468" cy="867774"/>
              <a:chOff x="0" y="0"/>
              <a:chExt cx="971712" cy="228549"/>
            </a:xfrm>
          </p:grpSpPr>
          <p:sp>
            <p:nvSpPr>
              <p:cNvPr id="31" name="Freeform 36">
                <a:extLst>
                  <a:ext uri="{FF2B5EF4-FFF2-40B4-BE49-F238E27FC236}">
                    <a16:creationId xmlns:a16="http://schemas.microsoft.com/office/drawing/2014/main" id="{6C34D81E-D369-5D51-F6F2-4EA8FEE66C64}"/>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txBody>
              <a:bodyPr/>
              <a:lstStyle/>
              <a:p>
                <a:endParaRPr lang="ko-KR" altLang="en-US"/>
              </a:p>
            </p:txBody>
          </p:sp>
          <p:sp>
            <p:nvSpPr>
              <p:cNvPr id="32" name="TextBox 37">
                <a:extLst>
                  <a:ext uri="{FF2B5EF4-FFF2-40B4-BE49-F238E27FC236}">
                    <a16:creationId xmlns:a16="http://schemas.microsoft.com/office/drawing/2014/main" id="{A7BF5B31-0706-1399-BFB3-064485AB3EC1}"/>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nvGrpSpPr>
            <p:cNvPr id="28" name="Group 38">
              <a:extLst>
                <a:ext uri="{FF2B5EF4-FFF2-40B4-BE49-F238E27FC236}">
                  <a16:creationId xmlns:a16="http://schemas.microsoft.com/office/drawing/2014/main" id="{A5A0EC98-D3F5-A357-56FB-B7BE6593DF76}"/>
                </a:ext>
              </a:extLst>
            </p:cNvPr>
            <p:cNvGrpSpPr>
              <a:grpSpLocks noChangeAspect="1"/>
            </p:cNvGrpSpPr>
            <p:nvPr/>
          </p:nvGrpSpPr>
          <p:grpSpPr>
            <a:xfrm>
              <a:off x="2296111" y="5262524"/>
              <a:ext cx="3689468" cy="867774"/>
              <a:chOff x="0" y="0"/>
              <a:chExt cx="971712" cy="228549"/>
            </a:xfrm>
          </p:grpSpPr>
          <p:sp>
            <p:nvSpPr>
              <p:cNvPr id="29" name="Freeform 39">
                <a:extLst>
                  <a:ext uri="{FF2B5EF4-FFF2-40B4-BE49-F238E27FC236}">
                    <a16:creationId xmlns:a16="http://schemas.microsoft.com/office/drawing/2014/main" id="{D955A94D-2FAE-6B01-2D81-C537474182C6}"/>
                  </a:ext>
                </a:extLst>
              </p:cNvPr>
              <p:cNvSpPr/>
              <p:nvPr/>
            </p:nvSpPr>
            <p:spPr>
              <a:xfrm>
                <a:off x="0" y="0"/>
                <a:ext cx="971712" cy="228549"/>
              </a:xfrm>
              <a:custGeom>
                <a:avLst/>
                <a:gdLst/>
                <a:ahLst/>
                <a:cxnLst/>
                <a:rect l="l" t="t" r="r" b="b"/>
                <a:pathLst>
                  <a:path w="971712" h="228549">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txBody>
              <a:bodyPr anchor="ctr" anchorCtr="0"/>
              <a:lstStyle/>
              <a:p>
                <a:pPr algn="ctr"/>
                <a:r>
                  <a:rPr lang="en-US" altLang="ko-KR" sz="2800" dirty="0">
                    <a:solidFill>
                      <a:schemeClr val="bg1"/>
                    </a:solidFill>
                    <a:latin typeface="Tlab 레트로라이프" panose="020B0600000101010101" charset="-127"/>
                    <a:ea typeface="Tlab 레트로라이프" panose="020B0600000101010101" charset="-127"/>
                  </a:rPr>
                  <a:t>Predictive Model</a:t>
                </a:r>
                <a:endParaRPr lang="ko-KR" altLang="en-US" sz="2800" dirty="0">
                  <a:solidFill>
                    <a:schemeClr val="bg1"/>
                  </a:solidFill>
                  <a:latin typeface="Tlab 레트로라이프" panose="020B0600000101010101" charset="-127"/>
                  <a:ea typeface="Tlab 레트로라이프" panose="020B0600000101010101" charset="-127"/>
                </a:endParaRPr>
              </a:p>
            </p:txBody>
          </p:sp>
          <p:sp>
            <p:nvSpPr>
              <p:cNvPr id="30" name="TextBox 40">
                <a:extLst>
                  <a:ext uri="{FF2B5EF4-FFF2-40B4-BE49-F238E27FC236}">
                    <a16:creationId xmlns:a16="http://schemas.microsoft.com/office/drawing/2014/main" id="{96145006-B942-C132-C677-D640CC87CBBA}"/>
                  </a:ext>
                </a:extLst>
              </p:cNvPr>
              <p:cNvSpPr txBox="1"/>
              <p:nvPr/>
            </p:nvSpPr>
            <p:spPr>
              <a:xfrm>
                <a:off x="0" y="-47625"/>
                <a:ext cx="971712" cy="276174"/>
              </a:xfrm>
              <a:prstGeom prst="rect">
                <a:avLst/>
              </a:prstGeom>
            </p:spPr>
            <p:txBody>
              <a:bodyPr lIns="50800" tIns="50800" rIns="50800" bIns="50800" rtlCol="0" anchor="ctr"/>
              <a:lstStyle/>
              <a:p>
                <a:pPr algn="ctr">
                  <a:lnSpc>
                    <a:spcPts val="3079"/>
                  </a:lnSpc>
                </a:pPr>
                <a:endParaRPr/>
              </a:p>
            </p:txBody>
          </p:sp>
        </p:grpSp>
      </p:grpSp>
    </p:spTree>
    <p:extLst>
      <p:ext uri="{BB962C8B-B14F-4D97-AF65-F5344CB8AC3E}">
        <p14:creationId xmlns:p14="http://schemas.microsoft.com/office/powerpoint/2010/main" val="71301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a:solidFill>
                  <a:srgbClr val="485849"/>
                </a:solidFill>
                <a:latin typeface="Tlab 레트로라이프"/>
                <a:ea typeface="Tlab 레트로라이프"/>
                <a:cs typeface="Tlab 레트로라이프"/>
                <a:sym typeface="Tlab 레트로라이프"/>
              </a:rPr>
              <a:t>Dataset</a:t>
            </a:r>
          </a:p>
        </p:txBody>
      </p:sp>
      <p:sp>
        <p:nvSpPr>
          <p:cNvPr id="20" name="TextBox 20"/>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pic>
        <p:nvPicPr>
          <p:cNvPr id="64" name="그림 63">
            <a:extLst>
              <a:ext uri="{FF2B5EF4-FFF2-40B4-BE49-F238E27FC236}">
                <a16:creationId xmlns:a16="http://schemas.microsoft.com/office/drawing/2014/main" id="{F1948755-40EF-265D-3468-957A39CE20A7}"/>
              </a:ext>
            </a:extLst>
          </p:cNvPr>
          <p:cNvPicPr>
            <a:picLocks noChangeAspect="1"/>
          </p:cNvPicPr>
          <p:nvPr/>
        </p:nvPicPr>
        <p:blipFill>
          <a:blip r:embed="rId3"/>
          <a:stretch>
            <a:fillRect/>
          </a:stretch>
        </p:blipFill>
        <p:spPr>
          <a:xfrm>
            <a:off x="2447925" y="2907322"/>
            <a:ext cx="13392150" cy="1295400"/>
          </a:xfrm>
          <a:prstGeom prst="rect">
            <a:avLst/>
          </a:prstGeom>
        </p:spPr>
      </p:pic>
      <p:sp>
        <p:nvSpPr>
          <p:cNvPr id="70" name="TextBox 45">
            <a:extLst>
              <a:ext uri="{FF2B5EF4-FFF2-40B4-BE49-F238E27FC236}">
                <a16:creationId xmlns:a16="http://schemas.microsoft.com/office/drawing/2014/main" id="{AB0AD31D-A0E4-35F2-0911-0019AA466EC2}"/>
              </a:ext>
            </a:extLst>
          </p:cNvPr>
          <p:cNvSpPr txBox="1"/>
          <p:nvPr/>
        </p:nvSpPr>
        <p:spPr>
          <a:xfrm>
            <a:off x="2447924" y="4610100"/>
            <a:ext cx="13392149" cy="4361066"/>
          </a:xfrm>
          <a:prstGeom prst="rect">
            <a:avLst/>
          </a:prstGeom>
        </p:spPr>
        <p:txBody>
          <a:bodyPr wrap="square" lIns="0" tIns="0" rIns="0" bIns="0" rtlCol="0" anchor="t">
            <a:spAutoFit/>
          </a:bodyPr>
          <a:lstStyle/>
          <a:p>
            <a:pPr algn="l">
              <a:lnSpc>
                <a:spcPts val="3079"/>
              </a:lnSpc>
            </a:pPr>
            <a:r>
              <a:rPr lang="en-US" sz="2500" dirty="0">
                <a:solidFill>
                  <a:srgbClr val="485849"/>
                </a:solidFill>
                <a:latin typeface="TDTD순고딕"/>
                <a:ea typeface="TDTD순고딕"/>
                <a:cs typeface="TDTD순고딕"/>
                <a:sym typeface="TDTD순고딕"/>
              </a:rPr>
              <a:t>Gender / Age</a:t>
            </a:r>
          </a:p>
          <a:p>
            <a:pPr algn="l">
              <a:lnSpc>
                <a:spcPts val="3079"/>
              </a:lnSpc>
            </a:pPr>
            <a:endParaRPr lang="en-US" sz="2500" dirty="0">
              <a:solidFill>
                <a:srgbClr val="485849"/>
              </a:solidFill>
              <a:latin typeface="TDTD순고딕"/>
              <a:ea typeface="TDTD순고딕"/>
              <a:cs typeface="TDTD순고딕"/>
              <a:sym typeface="TDTD순고딕"/>
            </a:endParaRPr>
          </a:p>
          <a:p>
            <a:pPr algn="l">
              <a:lnSpc>
                <a:spcPts val="3079"/>
              </a:lnSpc>
            </a:pPr>
            <a:r>
              <a:rPr lang="en-US" sz="2500" dirty="0">
                <a:solidFill>
                  <a:srgbClr val="485849"/>
                </a:solidFill>
                <a:latin typeface="TDTD순고딕"/>
                <a:ea typeface="TDTD순고딕"/>
                <a:cs typeface="TDTD순고딕"/>
                <a:sym typeface="TDTD순고딕"/>
              </a:rPr>
              <a:t>[Questions about mental health problems and sleep time]</a:t>
            </a:r>
          </a:p>
          <a:p>
            <a:pPr algn="l">
              <a:lnSpc>
                <a:spcPts val="3079"/>
              </a:lnSpc>
            </a:pPr>
            <a:r>
              <a:rPr lang="en-US" sz="2500" dirty="0">
                <a:solidFill>
                  <a:srgbClr val="485849"/>
                </a:solidFill>
                <a:latin typeface="TDTD순고딕"/>
                <a:ea typeface="TDTD순고딕"/>
                <a:cs typeface="TDTD순고딕"/>
                <a:sym typeface="TDTD순고딕"/>
              </a:rPr>
              <a:t>   - Have you ever been diagnosed with a mental health condition by a professional 	          </a:t>
            </a:r>
          </a:p>
          <a:p>
            <a:pPr algn="l">
              <a:lnSpc>
                <a:spcPts val="3079"/>
              </a:lnSpc>
            </a:pPr>
            <a:r>
              <a:rPr lang="en-US" sz="2500" dirty="0">
                <a:solidFill>
                  <a:srgbClr val="485849"/>
                </a:solidFill>
                <a:latin typeface="TDTD순고딕"/>
                <a:ea typeface="TDTD순고딕"/>
                <a:cs typeface="TDTD순고딕"/>
                <a:sym typeface="TDTD순고딕"/>
              </a:rPr>
              <a:t>      (doctor, therapist, etc.)?</a:t>
            </a:r>
          </a:p>
          <a:p>
            <a:pPr algn="l">
              <a:lnSpc>
                <a:spcPts val="3079"/>
              </a:lnSpc>
            </a:pPr>
            <a:r>
              <a:rPr lang="en-US" sz="2500" dirty="0">
                <a:solidFill>
                  <a:srgbClr val="485849"/>
                </a:solidFill>
                <a:latin typeface="TDTD순고딕"/>
                <a:ea typeface="TDTD순고딕"/>
                <a:cs typeface="TDTD순고딕"/>
                <a:sym typeface="TDTD순고딕"/>
              </a:rPr>
              <a:t>   - Have you ever received treatment/support for a mental health problem?</a:t>
            </a:r>
          </a:p>
          <a:p>
            <a:pPr algn="l">
              <a:lnSpc>
                <a:spcPts val="3079"/>
              </a:lnSpc>
            </a:pPr>
            <a:r>
              <a:rPr lang="en-US" sz="2500" dirty="0">
                <a:solidFill>
                  <a:srgbClr val="485849"/>
                </a:solidFill>
                <a:latin typeface="TDTD순고딕"/>
                <a:ea typeface="TDTD순고딕"/>
                <a:cs typeface="TDTD순고딕"/>
                <a:sym typeface="TDTD순고딕"/>
              </a:rPr>
              <a:t>   - When have you usually gone to bed in the past month?</a:t>
            </a:r>
          </a:p>
          <a:p>
            <a:pPr algn="l">
              <a:lnSpc>
                <a:spcPts val="3079"/>
              </a:lnSpc>
            </a:pPr>
            <a:r>
              <a:rPr lang="en-US" sz="2500" dirty="0">
                <a:solidFill>
                  <a:srgbClr val="485849"/>
                </a:solidFill>
                <a:latin typeface="TDTD순고딕"/>
                <a:ea typeface="TDTD순고딕"/>
                <a:cs typeface="TDTD순고딕"/>
                <a:sym typeface="TDTD순고딕"/>
              </a:rPr>
              <a:t>   - How long has it taken you to fall asleep each night in the past month?</a:t>
            </a:r>
          </a:p>
          <a:p>
            <a:pPr algn="l">
              <a:lnSpc>
                <a:spcPts val="3079"/>
              </a:lnSpc>
            </a:pPr>
            <a:r>
              <a:rPr lang="en-US" sz="2500" dirty="0">
                <a:solidFill>
                  <a:srgbClr val="485849"/>
                </a:solidFill>
                <a:latin typeface="TDTD순고딕"/>
                <a:ea typeface="TDTD순고딕"/>
                <a:cs typeface="TDTD순고딕"/>
                <a:sym typeface="TDTD순고딕"/>
              </a:rPr>
              <a:t>   - What time have you usually gotten up in the morning in the past month?</a:t>
            </a:r>
          </a:p>
          <a:p>
            <a:pPr algn="l">
              <a:lnSpc>
                <a:spcPts val="3079"/>
              </a:lnSpc>
            </a:pPr>
            <a:r>
              <a:rPr lang="en-US" sz="2500" dirty="0">
                <a:solidFill>
                  <a:srgbClr val="485849"/>
                </a:solidFill>
                <a:latin typeface="TDTD순고딕"/>
                <a:ea typeface="TDTD순고딕"/>
                <a:cs typeface="TDTD순고딕"/>
                <a:sym typeface="TDTD순고딕"/>
              </a:rPr>
              <a:t>   - How many hours of actual sleep did you get on an average for the past month? </a:t>
            </a:r>
          </a:p>
          <a:p>
            <a:pPr algn="l">
              <a:lnSpc>
                <a:spcPts val="3079"/>
              </a:lnSpc>
            </a:pPr>
            <a:r>
              <a:rPr lang="en-US" sz="2500" dirty="0">
                <a:solidFill>
                  <a:srgbClr val="485849"/>
                </a:solidFill>
                <a:latin typeface="TDTD순고딕"/>
                <a:ea typeface="TDTD순고딕"/>
                <a:cs typeface="TDTD순고딕"/>
                <a:sym typeface="TDTD순고딕"/>
              </a:rPr>
              <a:t>      (maybe different from the number of hours spent in bed)</a:t>
            </a:r>
          </a:p>
        </p:txBody>
      </p:sp>
      <p:sp>
        <p:nvSpPr>
          <p:cNvPr id="72" name="직사각형 71">
            <a:extLst>
              <a:ext uri="{FF2B5EF4-FFF2-40B4-BE49-F238E27FC236}">
                <a16:creationId xmlns:a16="http://schemas.microsoft.com/office/drawing/2014/main" id="{A2845749-8AF7-BE03-BAB4-1B826B2A9D67}"/>
              </a:ext>
            </a:extLst>
          </p:cNvPr>
          <p:cNvSpPr/>
          <p:nvPr/>
        </p:nvSpPr>
        <p:spPr>
          <a:xfrm>
            <a:off x="2209800" y="2705100"/>
            <a:ext cx="13868400" cy="6477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500" dirty="0">
                <a:solidFill>
                  <a:srgbClr val="485849"/>
                </a:solidFill>
                <a:latin typeface="Tlab 레트로라이프" panose="020B0600000101010101" charset="-127"/>
                <a:ea typeface="Tlab 레트로라이프" panose="020B0600000101010101" charset="-127"/>
              </a:rPr>
              <a:t>Dataset Source (From Kaggle.com)</a:t>
            </a:r>
          </a:p>
          <a:p>
            <a:r>
              <a:rPr lang="en-US" altLang="ko-KR" sz="2500" dirty="0">
                <a:solidFill>
                  <a:srgbClr val="485849"/>
                </a:solidFill>
                <a:latin typeface="Tlab 레트로라이프" panose="020B0600000101010101" charset="-127"/>
                <a:ea typeface="Tlab 레트로라이프" panose="020B0600000101010101" charset="-127"/>
              </a:rPr>
              <a:t>	- https://www.kaggle.com/datasets/orvile/stress-and-sleep-patterns</a:t>
            </a: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a:p>
            <a:endParaRPr lang="en-US" altLang="ko-KR" sz="2500" dirty="0">
              <a:solidFill>
                <a:srgbClr val="485849"/>
              </a:solidFill>
              <a:latin typeface="Tlab 레트로라이프" panose="020B0600000101010101" charset="-127"/>
              <a:ea typeface="Tlab 레트로라이프" panose="020B0600000101010101" charset="-127"/>
            </a:endParaRPr>
          </a:p>
        </p:txBody>
      </p:sp>
    </p:spTree>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592</TotalTime>
  <Words>2105</Words>
  <Application>Microsoft Office PowerPoint</Application>
  <PresentationFormat>사용자 지정</PresentationFormat>
  <Paragraphs>359</Paragraphs>
  <Slides>36</Slides>
  <Notes>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36</vt:i4>
      </vt:variant>
    </vt:vector>
  </HeadingPairs>
  <TitlesOfParts>
    <vt:vector size="44" baseType="lpstr">
      <vt:lpstr>Poppins</vt:lpstr>
      <vt:lpstr>TDTD순고딕</vt:lpstr>
      <vt:lpstr>Tlab 레트로라이프</vt:lpstr>
      <vt:lpstr>Arial</vt:lpstr>
      <vt:lpstr>맑은 고딕</vt:lpstr>
      <vt:lpstr>Tlab 레트로라이프 Bold</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초록 베이지 깔끔한 팀 프로젝트 보고서 프레젠테이션</dc:title>
  <cp:lastModifiedBy>오진우[ 학부재학 / 컴퓨터학과 ]</cp:lastModifiedBy>
  <cp:revision>126</cp:revision>
  <dcterms:created xsi:type="dcterms:W3CDTF">2006-08-16T00:00:00Z</dcterms:created>
  <dcterms:modified xsi:type="dcterms:W3CDTF">2025-06-09T09:34:31Z</dcterms:modified>
  <dc:identifier>DAGpMf1lRxQ</dc:identifier>
</cp:coreProperties>
</file>